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03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0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734C2-9793-488F-9F49-B8D2BD8C712C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B3B2533-14CA-4D2F-B3AA-5C142D990B53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b="0" i="0" baseline="0" dirty="0"/>
            <a:t>Arkiv har i mange år vært opplevd som en tidstyv i offentlig forvaltning, og det ligger et betydelig gevinstpotensial i effektiv dokumentasjonsforvaltning. </a:t>
          </a:r>
          <a:endParaRPr lang="en-US" dirty="0"/>
        </a:p>
      </dgm:t>
    </dgm:pt>
    <dgm:pt modelId="{018BC12D-78A4-4439-B006-CDCF6CE499C4}" type="parTrans" cxnId="{6BF1B97C-D298-4B52-815F-AC8AF40EAD9A}">
      <dgm:prSet/>
      <dgm:spPr/>
      <dgm:t>
        <a:bodyPr/>
        <a:lstStyle/>
        <a:p>
          <a:endParaRPr lang="en-US"/>
        </a:p>
      </dgm:t>
    </dgm:pt>
    <dgm:pt modelId="{D0DAC43E-E1D8-4592-A964-2DFDD71CE9B6}" type="sibTrans" cxnId="{6BF1B97C-D298-4B52-815F-AC8AF40EAD9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B6C8D40-B633-42FD-93F4-6EBF3CA5CB4F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b="0" i="0" baseline="0"/>
            <a:t>Arkivverket skal bidra til at dokumentasjonsforvaltningen i offentlig sektor er effektiv. Det vil kunne frigjøre tid til virksomhetens kjerneoppgaver, og medvirke til at innbyggerne får tilfredsstillende tjenester.</a:t>
          </a:r>
          <a:endParaRPr lang="en-US"/>
        </a:p>
      </dgm:t>
    </dgm:pt>
    <dgm:pt modelId="{2C2A89A9-6EF8-4148-8556-AFF6ECA2C22D}" type="parTrans" cxnId="{991B502D-6079-489B-A3D5-D11FAD93BFB3}">
      <dgm:prSet/>
      <dgm:spPr/>
      <dgm:t>
        <a:bodyPr/>
        <a:lstStyle/>
        <a:p>
          <a:endParaRPr lang="en-US"/>
        </a:p>
      </dgm:t>
    </dgm:pt>
    <dgm:pt modelId="{2235D41C-3A63-4D4C-A722-B8D3D3B8CECD}" type="sibTrans" cxnId="{991B502D-6079-489B-A3D5-D11FAD93BFB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9DDFE82-607D-4118-A727-E53485D7E201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b="0" i="0" baseline="0"/>
            <a:t>Arkivverket opplever at arkivering og dokumentasjonsforvaltning ikke prioriteres i tilstrekkelig grad i forvaltningen, dette kommer blant annet frem under tilsynsvirksomheten vår.</a:t>
          </a:r>
          <a:endParaRPr lang="en-US"/>
        </a:p>
      </dgm:t>
    </dgm:pt>
    <dgm:pt modelId="{83BCCE5F-C06E-4AA3-AA96-0F86E2AA8EF8}" type="parTrans" cxnId="{2413B54E-5D4E-4789-B72D-F2512CC6AA8D}">
      <dgm:prSet/>
      <dgm:spPr/>
      <dgm:t>
        <a:bodyPr/>
        <a:lstStyle/>
        <a:p>
          <a:endParaRPr lang="en-US"/>
        </a:p>
      </dgm:t>
    </dgm:pt>
    <dgm:pt modelId="{40A08695-8BC5-470F-8BEB-1FBE8062F5CC}" type="sibTrans" cxnId="{2413B54E-5D4E-4789-B72D-F2512CC6AA8D}">
      <dgm:prSet/>
      <dgm:spPr/>
      <dgm:t>
        <a:bodyPr/>
        <a:lstStyle/>
        <a:p>
          <a:endParaRPr lang="en-US"/>
        </a:p>
      </dgm:t>
    </dgm:pt>
    <dgm:pt modelId="{1B2201A1-F809-41C3-8C79-339F607EECA9}" type="pres">
      <dgm:prSet presAssocID="{D0A734C2-9793-488F-9F49-B8D2BD8C712C}" presName="root" presStyleCnt="0">
        <dgm:presLayoutVars>
          <dgm:dir/>
          <dgm:resizeHandles val="exact"/>
        </dgm:presLayoutVars>
      </dgm:prSet>
      <dgm:spPr/>
    </dgm:pt>
    <dgm:pt modelId="{0A8D02A1-64DE-4108-AD8D-62D6A0986ADC}" type="pres">
      <dgm:prSet presAssocID="{2B3B2533-14CA-4D2F-B3AA-5C142D990B53}" presName="compNode" presStyleCnt="0"/>
      <dgm:spPr/>
    </dgm:pt>
    <dgm:pt modelId="{A25C9D44-F820-4173-9FD7-F4F4F447377B}" type="pres">
      <dgm:prSet presAssocID="{2B3B2533-14CA-4D2F-B3AA-5C142D990B53}" presName="bgRect" presStyleLbl="bgShp" presStyleIdx="0" presStyleCnt="3"/>
      <dgm:spPr/>
    </dgm:pt>
    <dgm:pt modelId="{0D6D4DFE-94E2-4914-B77C-12A87CB9CFB8}" type="pres">
      <dgm:prSet presAssocID="{2B3B2533-14CA-4D2F-B3AA-5C142D990B5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mmer"/>
        </a:ext>
      </dgm:extLst>
    </dgm:pt>
    <dgm:pt modelId="{72317437-D2D6-47E2-942C-DEB1F2A43DFC}" type="pres">
      <dgm:prSet presAssocID="{2B3B2533-14CA-4D2F-B3AA-5C142D990B53}" presName="spaceRect" presStyleCnt="0"/>
      <dgm:spPr/>
    </dgm:pt>
    <dgm:pt modelId="{F2539CA2-CAAC-4B77-AA69-2117F93D84A2}" type="pres">
      <dgm:prSet presAssocID="{2B3B2533-14CA-4D2F-B3AA-5C142D990B53}" presName="parTx" presStyleLbl="revTx" presStyleIdx="0" presStyleCnt="3">
        <dgm:presLayoutVars>
          <dgm:chMax val="0"/>
          <dgm:chPref val="0"/>
        </dgm:presLayoutVars>
      </dgm:prSet>
      <dgm:spPr/>
    </dgm:pt>
    <dgm:pt modelId="{486F05BF-93CC-4D92-BFE1-4E52B4FBC911}" type="pres">
      <dgm:prSet presAssocID="{D0DAC43E-E1D8-4592-A964-2DFDD71CE9B6}" presName="sibTrans" presStyleCnt="0"/>
      <dgm:spPr/>
    </dgm:pt>
    <dgm:pt modelId="{D653FBA4-3FB1-45A7-B9BB-514F3B8B2422}" type="pres">
      <dgm:prSet presAssocID="{1B6C8D40-B633-42FD-93F4-6EBF3CA5CB4F}" presName="compNode" presStyleCnt="0"/>
      <dgm:spPr/>
    </dgm:pt>
    <dgm:pt modelId="{26344B53-768D-4F2C-9AE1-89ACBF04F205}" type="pres">
      <dgm:prSet presAssocID="{1B6C8D40-B633-42FD-93F4-6EBF3CA5CB4F}" presName="bgRect" presStyleLbl="bgShp" presStyleIdx="1" presStyleCnt="3"/>
      <dgm:spPr/>
    </dgm:pt>
    <dgm:pt modelId="{08714635-573D-4EC0-9EE8-4C24A0B7CDE9}" type="pres">
      <dgm:prSet presAssocID="{1B6C8D40-B633-42FD-93F4-6EBF3CA5CB4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nnonsering"/>
        </a:ext>
      </dgm:extLst>
    </dgm:pt>
    <dgm:pt modelId="{095B6458-6360-4B2C-9FA3-570EAD2DCDB8}" type="pres">
      <dgm:prSet presAssocID="{1B6C8D40-B633-42FD-93F4-6EBF3CA5CB4F}" presName="spaceRect" presStyleCnt="0"/>
      <dgm:spPr/>
    </dgm:pt>
    <dgm:pt modelId="{157D2402-50F7-409C-8BC7-7DFDC12C9299}" type="pres">
      <dgm:prSet presAssocID="{1B6C8D40-B633-42FD-93F4-6EBF3CA5CB4F}" presName="parTx" presStyleLbl="revTx" presStyleIdx="1" presStyleCnt="3">
        <dgm:presLayoutVars>
          <dgm:chMax val="0"/>
          <dgm:chPref val="0"/>
        </dgm:presLayoutVars>
      </dgm:prSet>
      <dgm:spPr/>
    </dgm:pt>
    <dgm:pt modelId="{8B46803B-8505-452D-A45D-FD753DB6D33E}" type="pres">
      <dgm:prSet presAssocID="{2235D41C-3A63-4D4C-A722-B8D3D3B8CECD}" presName="sibTrans" presStyleCnt="0"/>
      <dgm:spPr/>
    </dgm:pt>
    <dgm:pt modelId="{F9C4946A-0DBF-44E7-B57E-B81B08D241E4}" type="pres">
      <dgm:prSet presAssocID="{59DDFE82-607D-4118-A727-E53485D7E201}" presName="compNode" presStyleCnt="0"/>
      <dgm:spPr/>
    </dgm:pt>
    <dgm:pt modelId="{58C50B9C-BC4B-4DB5-AD23-8E589AFC864F}" type="pres">
      <dgm:prSet presAssocID="{59DDFE82-607D-4118-A727-E53485D7E201}" presName="bgRect" presStyleLbl="bgShp" presStyleIdx="2" presStyleCnt="3"/>
      <dgm:spPr/>
    </dgm:pt>
    <dgm:pt modelId="{3C670D50-1B71-4EBF-B9E5-5917D291F927}" type="pres">
      <dgm:prSet presAssocID="{59DDFE82-607D-4118-A727-E53485D7E20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eed Bump"/>
        </a:ext>
      </dgm:extLst>
    </dgm:pt>
    <dgm:pt modelId="{7E0578FB-B2B4-4B2A-9660-779C3DBA8B6C}" type="pres">
      <dgm:prSet presAssocID="{59DDFE82-607D-4118-A727-E53485D7E201}" presName="spaceRect" presStyleCnt="0"/>
      <dgm:spPr/>
    </dgm:pt>
    <dgm:pt modelId="{031EAF3C-843A-44D8-B34A-57B7A2BE33C0}" type="pres">
      <dgm:prSet presAssocID="{59DDFE82-607D-4118-A727-E53485D7E20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91B502D-6079-489B-A3D5-D11FAD93BFB3}" srcId="{D0A734C2-9793-488F-9F49-B8D2BD8C712C}" destId="{1B6C8D40-B633-42FD-93F4-6EBF3CA5CB4F}" srcOrd="1" destOrd="0" parTransId="{2C2A89A9-6EF8-4148-8556-AFF6ECA2C22D}" sibTransId="{2235D41C-3A63-4D4C-A722-B8D3D3B8CECD}"/>
    <dgm:cxn modelId="{2413B54E-5D4E-4789-B72D-F2512CC6AA8D}" srcId="{D0A734C2-9793-488F-9F49-B8D2BD8C712C}" destId="{59DDFE82-607D-4118-A727-E53485D7E201}" srcOrd="2" destOrd="0" parTransId="{83BCCE5F-C06E-4AA3-AA96-0F86E2AA8EF8}" sibTransId="{40A08695-8BC5-470F-8BEB-1FBE8062F5CC}"/>
    <dgm:cxn modelId="{87B4B77B-01DB-42F7-B245-323013BC1D14}" type="presOf" srcId="{59DDFE82-607D-4118-A727-E53485D7E201}" destId="{031EAF3C-843A-44D8-B34A-57B7A2BE33C0}" srcOrd="0" destOrd="0" presId="urn:microsoft.com/office/officeart/2018/2/layout/IconVerticalSolidList"/>
    <dgm:cxn modelId="{6BF1B97C-D298-4B52-815F-AC8AF40EAD9A}" srcId="{D0A734C2-9793-488F-9F49-B8D2BD8C712C}" destId="{2B3B2533-14CA-4D2F-B3AA-5C142D990B53}" srcOrd="0" destOrd="0" parTransId="{018BC12D-78A4-4439-B006-CDCF6CE499C4}" sibTransId="{D0DAC43E-E1D8-4592-A964-2DFDD71CE9B6}"/>
    <dgm:cxn modelId="{313E40A4-3C5E-44AB-AC5D-F77A49DA2B0A}" type="presOf" srcId="{D0A734C2-9793-488F-9F49-B8D2BD8C712C}" destId="{1B2201A1-F809-41C3-8C79-339F607EECA9}" srcOrd="0" destOrd="0" presId="urn:microsoft.com/office/officeart/2018/2/layout/IconVerticalSolidList"/>
    <dgm:cxn modelId="{6F27C5A6-74E1-468A-B15B-4A76F4C8C161}" type="presOf" srcId="{1B6C8D40-B633-42FD-93F4-6EBF3CA5CB4F}" destId="{157D2402-50F7-409C-8BC7-7DFDC12C9299}" srcOrd="0" destOrd="0" presId="urn:microsoft.com/office/officeart/2018/2/layout/IconVerticalSolidList"/>
    <dgm:cxn modelId="{727EB8F2-4CC2-40E8-B349-8905B57A190C}" type="presOf" srcId="{2B3B2533-14CA-4D2F-B3AA-5C142D990B53}" destId="{F2539CA2-CAAC-4B77-AA69-2117F93D84A2}" srcOrd="0" destOrd="0" presId="urn:microsoft.com/office/officeart/2018/2/layout/IconVerticalSolidList"/>
    <dgm:cxn modelId="{27A18805-C3B0-4EF4-AB25-01E87F021305}" type="presParOf" srcId="{1B2201A1-F809-41C3-8C79-339F607EECA9}" destId="{0A8D02A1-64DE-4108-AD8D-62D6A0986ADC}" srcOrd="0" destOrd="0" presId="urn:microsoft.com/office/officeart/2018/2/layout/IconVerticalSolidList"/>
    <dgm:cxn modelId="{18D992A6-ED29-47D9-B4E2-60673391694B}" type="presParOf" srcId="{0A8D02A1-64DE-4108-AD8D-62D6A0986ADC}" destId="{A25C9D44-F820-4173-9FD7-F4F4F447377B}" srcOrd="0" destOrd="0" presId="urn:microsoft.com/office/officeart/2018/2/layout/IconVerticalSolidList"/>
    <dgm:cxn modelId="{7492F819-FE7E-4E90-953A-E30D1B392E34}" type="presParOf" srcId="{0A8D02A1-64DE-4108-AD8D-62D6A0986ADC}" destId="{0D6D4DFE-94E2-4914-B77C-12A87CB9CFB8}" srcOrd="1" destOrd="0" presId="urn:microsoft.com/office/officeart/2018/2/layout/IconVerticalSolidList"/>
    <dgm:cxn modelId="{9A1CA278-BD62-49F6-8724-52E203289E63}" type="presParOf" srcId="{0A8D02A1-64DE-4108-AD8D-62D6A0986ADC}" destId="{72317437-D2D6-47E2-942C-DEB1F2A43DFC}" srcOrd="2" destOrd="0" presId="urn:microsoft.com/office/officeart/2018/2/layout/IconVerticalSolidList"/>
    <dgm:cxn modelId="{E05D302D-D0B3-467A-AAD9-D33AD552FC89}" type="presParOf" srcId="{0A8D02A1-64DE-4108-AD8D-62D6A0986ADC}" destId="{F2539CA2-CAAC-4B77-AA69-2117F93D84A2}" srcOrd="3" destOrd="0" presId="urn:microsoft.com/office/officeart/2018/2/layout/IconVerticalSolidList"/>
    <dgm:cxn modelId="{7FD1CDCB-1DD8-46EE-A2DF-6F2A2C0CD6A0}" type="presParOf" srcId="{1B2201A1-F809-41C3-8C79-339F607EECA9}" destId="{486F05BF-93CC-4D92-BFE1-4E52B4FBC911}" srcOrd="1" destOrd="0" presId="urn:microsoft.com/office/officeart/2018/2/layout/IconVerticalSolidList"/>
    <dgm:cxn modelId="{16073368-2032-42EA-9935-11DA5DEEC267}" type="presParOf" srcId="{1B2201A1-F809-41C3-8C79-339F607EECA9}" destId="{D653FBA4-3FB1-45A7-B9BB-514F3B8B2422}" srcOrd="2" destOrd="0" presId="urn:microsoft.com/office/officeart/2018/2/layout/IconVerticalSolidList"/>
    <dgm:cxn modelId="{F6CCB344-1BA0-4A60-85BE-5151B0D4A66D}" type="presParOf" srcId="{D653FBA4-3FB1-45A7-B9BB-514F3B8B2422}" destId="{26344B53-768D-4F2C-9AE1-89ACBF04F205}" srcOrd="0" destOrd="0" presId="urn:microsoft.com/office/officeart/2018/2/layout/IconVerticalSolidList"/>
    <dgm:cxn modelId="{78E4769A-9835-4AE2-B0B0-109C2A8CE82E}" type="presParOf" srcId="{D653FBA4-3FB1-45A7-B9BB-514F3B8B2422}" destId="{08714635-573D-4EC0-9EE8-4C24A0B7CDE9}" srcOrd="1" destOrd="0" presId="urn:microsoft.com/office/officeart/2018/2/layout/IconVerticalSolidList"/>
    <dgm:cxn modelId="{C48B678D-65DA-4A94-BFD1-26D641E5DBE7}" type="presParOf" srcId="{D653FBA4-3FB1-45A7-B9BB-514F3B8B2422}" destId="{095B6458-6360-4B2C-9FA3-570EAD2DCDB8}" srcOrd="2" destOrd="0" presId="urn:microsoft.com/office/officeart/2018/2/layout/IconVerticalSolidList"/>
    <dgm:cxn modelId="{FA20C28C-B7B6-4A94-9E6E-C8F01D590DF6}" type="presParOf" srcId="{D653FBA4-3FB1-45A7-B9BB-514F3B8B2422}" destId="{157D2402-50F7-409C-8BC7-7DFDC12C9299}" srcOrd="3" destOrd="0" presId="urn:microsoft.com/office/officeart/2018/2/layout/IconVerticalSolidList"/>
    <dgm:cxn modelId="{AE4666AD-5BC8-4F6C-B82F-0987C0895697}" type="presParOf" srcId="{1B2201A1-F809-41C3-8C79-339F607EECA9}" destId="{8B46803B-8505-452D-A45D-FD753DB6D33E}" srcOrd="3" destOrd="0" presId="urn:microsoft.com/office/officeart/2018/2/layout/IconVerticalSolidList"/>
    <dgm:cxn modelId="{14F08378-5135-4AD1-8C02-0C0CE28F5BA1}" type="presParOf" srcId="{1B2201A1-F809-41C3-8C79-339F607EECA9}" destId="{F9C4946A-0DBF-44E7-B57E-B81B08D241E4}" srcOrd="4" destOrd="0" presId="urn:microsoft.com/office/officeart/2018/2/layout/IconVerticalSolidList"/>
    <dgm:cxn modelId="{49CB2401-1D2D-4B88-B7B3-9B9C4517D9C9}" type="presParOf" srcId="{F9C4946A-0DBF-44E7-B57E-B81B08D241E4}" destId="{58C50B9C-BC4B-4DB5-AD23-8E589AFC864F}" srcOrd="0" destOrd="0" presId="urn:microsoft.com/office/officeart/2018/2/layout/IconVerticalSolidList"/>
    <dgm:cxn modelId="{EFBF20F6-198A-4391-8E1D-C2D2D44D48DE}" type="presParOf" srcId="{F9C4946A-0DBF-44E7-B57E-B81B08D241E4}" destId="{3C670D50-1B71-4EBF-B9E5-5917D291F927}" srcOrd="1" destOrd="0" presId="urn:microsoft.com/office/officeart/2018/2/layout/IconVerticalSolidList"/>
    <dgm:cxn modelId="{D8096422-8E2F-4A4D-8FD1-932E11EB4C6C}" type="presParOf" srcId="{F9C4946A-0DBF-44E7-B57E-B81B08D241E4}" destId="{7E0578FB-B2B4-4B2A-9660-779C3DBA8B6C}" srcOrd="2" destOrd="0" presId="urn:microsoft.com/office/officeart/2018/2/layout/IconVerticalSolidList"/>
    <dgm:cxn modelId="{33F11782-22A0-40C2-872B-15F9EBF65740}" type="presParOf" srcId="{F9C4946A-0DBF-44E7-B57E-B81B08D241E4}" destId="{031EAF3C-843A-44D8-B34A-57B7A2BE33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68758C-8A85-4DB4-A26F-126C1B90F8DC}" type="doc">
      <dgm:prSet loTypeId="urn:microsoft.com/office/officeart/2005/8/layout/vList2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087FF801-A041-4FDC-9104-5E07EAAE335A}">
      <dgm:prSet/>
      <dgm:spPr/>
      <dgm:t>
        <a:bodyPr/>
        <a:lstStyle/>
        <a:p>
          <a:r>
            <a:rPr lang="nb-NO"/>
            <a:t>Vi må sette oss noen mål fremover og jobbe kontinuerlig for å bedre de interne prosessene</a:t>
          </a:r>
        </a:p>
        <a:p>
          <a:r>
            <a:rPr lang="nb-NO"/>
            <a:t>-5 års handlingsplan-</a:t>
          </a:r>
          <a:endParaRPr lang="en-US" dirty="0"/>
        </a:p>
      </dgm:t>
    </dgm:pt>
    <dgm:pt modelId="{4E72696F-68FB-4F1F-85E0-B6435172D84A}" type="parTrans" cxnId="{F539993C-706D-48A2-B942-0801F89DF4B1}">
      <dgm:prSet/>
      <dgm:spPr/>
      <dgm:t>
        <a:bodyPr/>
        <a:lstStyle/>
        <a:p>
          <a:endParaRPr lang="en-US"/>
        </a:p>
      </dgm:t>
    </dgm:pt>
    <dgm:pt modelId="{167947B7-2530-4A69-980C-B12CD4EF9204}" type="sibTrans" cxnId="{F539993C-706D-48A2-B942-0801F89DF4B1}">
      <dgm:prSet/>
      <dgm:spPr/>
      <dgm:t>
        <a:bodyPr/>
        <a:lstStyle/>
        <a:p>
          <a:endParaRPr lang="en-US"/>
        </a:p>
      </dgm:t>
    </dgm:pt>
    <dgm:pt modelId="{CB76BFA9-A02F-445C-8561-9905E0615381}">
      <dgm:prSet/>
      <dgm:spPr/>
      <dgm:t>
        <a:bodyPr/>
        <a:lstStyle/>
        <a:p>
          <a:r>
            <a:rPr lang="nb-NO" i="1" dirty="0"/>
            <a:t>Vi må tenke nytt!</a:t>
          </a:r>
          <a:br>
            <a:rPr lang="nb-NO" dirty="0"/>
          </a:br>
          <a:endParaRPr lang="nb-NO" dirty="0"/>
        </a:p>
        <a:p>
          <a:r>
            <a:rPr lang="nb-NO" dirty="0"/>
            <a:t>Dokumentsenteret må være innovative, serviceinnstilte og nytenkende innenfor faget</a:t>
          </a:r>
        </a:p>
        <a:p>
          <a:endParaRPr lang="nb-NO" dirty="0"/>
        </a:p>
        <a:p>
          <a:r>
            <a:rPr lang="nb-NO" dirty="0"/>
            <a:t>Vi må samarbeide med alle enheter og lage gode rutiner som er tilgjengelige for alle</a:t>
          </a:r>
          <a:br>
            <a:rPr lang="nb-NO" dirty="0"/>
          </a:br>
          <a:endParaRPr lang="nb-NO" dirty="0"/>
        </a:p>
        <a:p>
          <a:endParaRPr lang="nb-NO" dirty="0"/>
        </a:p>
      </dgm:t>
    </dgm:pt>
    <dgm:pt modelId="{564F1C17-E8A6-4F75-9D68-57DF5A838540}" type="parTrans" cxnId="{BD65E93D-B8D5-43FE-B85D-C7EB164EF7BE}">
      <dgm:prSet/>
      <dgm:spPr/>
      <dgm:t>
        <a:bodyPr/>
        <a:lstStyle/>
        <a:p>
          <a:endParaRPr lang="en-US"/>
        </a:p>
      </dgm:t>
    </dgm:pt>
    <dgm:pt modelId="{3651635B-7554-4715-A820-418B8460DCF3}" type="sibTrans" cxnId="{BD65E93D-B8D5-43FE-B85D-C7EB164EF7BE}">
      <dgm:prSet/>
      <dgm:spPr/>
      <dgm:t>
        <a:bodyPr/>
        <a:lstStyle/>
        <a:p>
          <a:endParaRPr lang="en-US"/>
        </a:p>
      </dgm:t>
    </dgm:pt>
    <dgm:pt modelId="{8771D43D-E213-49F8-880E-2CBDDA3DD039}" type="pres">
      <dgm:prSet presAssocID="{1F68758C-8A85-4DB4-A26F-126C1B90F8DC}" presName="linear" presStyleCnt="0">
        <dgm:presLayoutVars>
          <dgm:animLvl val="lvl"/>
          <dgm:resizeHandles val="exact"/>
        </dgm:presLayoutVars>
      </dgm:prSet>
      <dgm:spPr/>
    </dgm:pt>
    <dgm:pt modelId="{197D200A-E6A4-4672-B97D-0DE929B83026}" type="pres">
      <dgm:prSet presAssocID="{087FF801-A041-4FDC-9104-5E07EAAE335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FCEEA3E-C18C-4956-BB0B-A3C83C1B79D7}" type="pres">
      <dgm:prSet presAssocID="{167947B7-2530-4A69-980C-B12CD4EF9204}" presName="spacer" presStyleCnt="0"/>
      <dgm:spPr/>
    </dgm:pt>
    <dgm:pt modelId="{EAD2058B-5F24-4A94-B40B-956FB022140C}" type="pres">
      <dgm:prSet presAssocID="{CB76BFA9-A02F-445C-8561-9905E061538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C5F5528-4DC0-42F4-A33B-B043026010B5}" type="presOf" srcId="{CB76BFA9-A02F-445C-8561-9905E0615381}" destId="{EAD2058B-5F24-4A94-B40B-956FB022140C}" srcOrd="0" destOrd="0" presId="urn:microsoft.com/office/officeart/2005/8/layout/vList2"/>
    <dgm:cxn modelId="{F539993C-706D-48A2-B942-0801F89DF4B1}" srcId="{1F68758C-8A85-4DB4-A26F-126C1B90F8DC}" destId="{087FF801-A041-4FDC-9104-5E07EAAE335A}" srcOrd="0" destOrd="0" parTransId="{4E72696F-68FB-4F1F-85E0-B6435172D84A}" sibTransId="{167947B7-2530-4A69-980C-B12CD4EF9204}"/>
    <dgm:cxn modelId="{BD65E93D-B8D5-43FE-B85D-C7EB164EF7BE}" srcId="{1F68758C-8A85-4DB4-A26F-126C1B90F8DC}" destId="{CB76BFA9-A02F-445C-8561-9905E0615381}" srcOrd="1" destOrd="0" parTransId="{564F1C17-E8A6-4F75-9D68-57DF5A838540}" sibTransId="{3651635B-7554-4715-A820-418B8460DCF3}"/>
    <dgm:cxn modelId="{F375E89F-3D59-427C-8A15-0203A33D4CB0}" type="presOf" srcId="{1F68758C-8A85-4DB4-A26F-126C1B90F8DC}" destId="{8771D43D-E213-49F8-880E-2CBDDA3DD039}" srcOrd="0" destOrd="0" presId="urn:microsoft.com/office/officeart/2005/8/layout/vList2"/>
    <dgm:cxn modelId="{17039AC2-DD4E-4761-86CB-11F506A244FA}" type="presOf" srcId="{087FF801-A041-4FDC-9104-5E07EAAE335A}" destId="{197D200A-E6A4-4672-B97D-0DE929B83026}" srcOrd="0" destOrd="0" presId="urn:microsoft.com/office/officeart/2005/8/layout/vList2"/>
    <dgm:cxn modelId="{754644CD-179B-473B-969E-04C88F5A14A4}" type="presParOf" srcId="{8771D43D-E213-49F8-880E-2CBDDA3DD039}" destId="{197D200A-E6A4-4672-B97D-0DE929B83026}" srcOrd="0" destOrd="0" presId="urn:microsoft.com/office/officeart/2005/8/layout/vList2"/>
    <dgm:cxn modelId="{615790CA-A070-42CD-990A-AF1B1AE2C37C}" type="presParOf" srcId="{8771D43D-E213-49F8-880E-2CBDDA3DD039}" destId="{CFCEEA3E-C18C-4956-BB0B-A3C83C1B79D7}" srcOrd="1" destOrd="0" presId="urn:microsoft.com/office/officeart/2005/8/layout/vList2"/>
    <dgm:cxn modelId="{25872610-1E33-4A6A-94B3-049DACAEB022}" type="presParOf" srcId="{8771D43D-E213-49F8-880E-2CBDDA3DD039}" destId="{EAD2058B-5F24-4A94-B40B-956FB022140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239E5D-608F-4DBB-B0A8-B8D41CA592FE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255BD4B-8E2C-4F49-9ABC-98603B27DE33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nb-NO" i="1" dirty="0"/>
            <a:t>Pålegg 1: </a:t>
          </a:r>
          <a:r>
            <a:rPr lang="nb-NO" dirty="0"/>
            <a:t>Dokumenter hvordan arkivansvaret blir ivaretatt</a:t>
          </a:r>
          <a:endParaRPr lang="en-US" dirty="0"/>
        </a:p>
      </dgm:t>
    </dgm:pt>
    <dgm:pt modelId="{BC3BB0E5-E84C-4FC5-A546-299361FA4609}" type="parTrans" cxnId="{D51E8E37-FDC3-4933-84BE-F12C5F6DA29C}">
      <dgm:prSet/>
      <dgm:spPr/>
      <dgm:t>
        <a:bodyPr/>
        <a:lstStyle/>
        <a:p>
          <a:endParaRPr lang="en-US"/>
        </a:p>
      </dgm:t>
    </dgm:pt>
    <dgm:pt modelId="{59493BC6-5255-457B-9FA5-B184FE78EE9E}" type="sibTrans" cxnId="{D51E8E37-FDC3-4933-84BE-F12C5F6DA29C}">
      <dgm:prSet/>
      <dgm:spPr/>
      <dgm:t>
        <a:bodyPr/>
        <a:lstStyle/>
        <a:p>
          <a:endParaRPr lang="en-US"/>
        </a:p>
      </dgm:t>
    </dgm:pt>
    <dgm:pt modelId="{6370A620-AC76-44CB-ABD7-ECAFEAE1870B}">
      <dgm:prSet/>
      <dgm:spPr/>
      <dgm:t>
        <a:bodyPr/>
        <a:lstStyle/>
        <a:p>
          <a:r>
            <a:rPr lang="nb-NO" i="1" dirty="0"/>
            <a:t>Pålegg 2: </a:t>
          </a:r>
          <a:r>
            <a:rPr lang="nb-NO" dirty="0"/>
            <a:t>Utarbeid arkivplan</a:t>
          </a:r>
          <a:endParaRPr lang="en-US" dirty="0"/>
        </a:p>
      </dgm:t>
    </dgm:pt>
    <dgm:pt modelId="{166612AB-3843-40A4-880A-98A16F1EDB7E}" type="parTrans" cxnId="{63974992-4D35-4E2C-BA1F-BCEE17C8EF90}">
      <dgm:prSet/>
      <dgm:spPr/>
      <dgm:t>
        <a:bodyPr/>
        <a:lstStyle/>
        <a:p>
          <a:endParaRPr lang="en-US"/>
        </a:p>
      </dgm:t>
    </dgm:pt>
    <dgm:pt modelId="{7ED83BC5-728C-4EEB-A99D-071105626A44}" type="sibTrans" cxnId="{63974992-4D35-4E2C-BA1F-BCEE17C8EF90}">
      <dgm:prSet/>
      <dgm:spPr/>
      <dgm:t>
        <a:bodyPr/>
        <a:lstStyle/>
        <a:p>
          <a:endParaRPr lang="en-US"/>
        </a:p>
      </dgm:t>
    </dgm:pt>
    <dgm:pt modelId="{16B894A1-4F56-4BEC-9EF9-4E7581453F60}">
      <dgm:prSet/>
      <dgm:spPr/>
      <dgm:t>
        <a:bodyPr/>
        <a:lstStyle/>
        <a:p>
          <a:r>
            <a:rPr lang="nb-NO" i="1" dirty="0"/>
            <a:t>Pålegg 3: </a:t>
          </a:r>
          <a:r>
            <a:rPr lang="nb-NO" dirty="0"/>
            <a:t>Utarbeid rutiner for elektronisk behandling av arkivdokumenter</a:t>
          </a:r>
          <a:endParaRPr lang="en-US" dirty="0"/>
        </a:p>
      </dgm:t>
    </dgm:pt>
    <dgm:pt modelId="{AC1C64F5-4C70-4E8C-9CB9-EF0983DD6B50}" type="parTrans" cxnId="{6655C4C7-CC9B-4FE8-9A85-E77ECD99F216}">
      <dgm:prSet/>
      <dgm:spPr/>
      <dgm:t>
        <a:bodyPr/>
        <a:lstStyle/>
        <a:p>
          <a:endParaRPr lang="en-US"/>
        </a:p>
      </dgm:t>
    </dgm:pt>
    <dgm:pt modelId="{BCFA63E1-D126-4869-8DF1-41AEEC7539EB}" type="sibTrans" cxnId="{6655C4C7-CC9B-4FE8-9A85-E77ECD99F216}">
      <dgm:prSet/>
      <dgm:spPr/>
      <dgm:t>
        <a:bodyPr/>
        <a:lstStyle/>
        <a:p>
          <a:endParaRPr lang="en-US"/>
        </a:p>
      </dgm:t>
    </dgm:pt>
    <dgm:pt modelId="{EFF8DE99-C67A-48EE-8E22-6184654FA961}">
      <dgm:prSet/>
      <dgm:spPr/>
      <dgm:t>
        <a:bodyPr/>
        <a:lstStyle/>
        <a:p>
          <a:r>
            <a:rPr lang="nb-NO" i="1" dirty="0"/>
            <a:t>Pålegg 4: </a:t>
          </a:r>
          <a:r>
            <a:rPr lang="nb-NO" dirty="0"/>
            <a:t>Kartlegg og dokumenter aktive og avsluttede elektroniske systemer som inngår i kommunens arkiv</a:t>
          </a:r>
          <a:endParaRPr lang="en-US" dirty="0"/>
        </a:p>
      </dgm:t>
    </dgm:pt>
    <dgm:pt modelId="{C56E8C16-25FC-4002-B7FD-17B109A09EC4}" type="parTrans" cxnId="{E31659F7-AFE6-465D-8747-27A9D740C18D}">
      <dgm:prSet/>
      <dgm:spPr/>
      <dgm:t>
        <a:bodyPr/>
        <a:lstStyle/>
        <a:p>
          <a:endParaRPr lang="en-US"/>
        </a:p>
      </dgm:t>
    </dgm:pt>
    <dgm:pt modelId="{D93999CB-B5A1-4BFC-A6C7-479201484278}" type="sibTrans" cxnId="{E31659F7-AFE6-465D-8747-27A9D740C18D}">
      <dgm:prSet/>
      <dgm:spPr/>
      <dgm:t>
        <a:bodyPr/>
        <a:lstStyle/>
        <a:p>
          <a:endParaRPr lang="en-US"/>
        </a:p>
      </dgm:t>
    </dgm:pt>
    <dgm:pt modelId="{C50324C5-AB3C-4222-9DEF-28A0118C60C0}">
      <dgm:prSet/>
      <dgm:spPr/>
      <dgm:t>
        <a:bodyPr/>
        <a:lstStyle/>
        <a:p>
          <a:r>
            <a:rPr lang="nb-NO" i="1" dirty="0"/>
            <a:t>Pålegg 5: </a:t>
          </a:r>
          <a:r>
            <a:rPr lang="nb-NO" dirty="0"/>
            <a:t>Utarbeid en plan for langtidsbevaring av elektroniske arkivdokumenter</a:t>
          </a:r>
          <a:endParaRPr lang="en-US" dirty="0"/>
        </a:p>
      </dgm:t>
    </dgm:pt>
    <dgm:pt modelId="{03C5F55B-78A5-497B-BEC6-7DAA570B2ACD}" type="parTrans" cxnId="{6BE59696-CA7B-4DBC-85A2-F1D4E04F5AC1}">
      <dgm:prSet/>
      <dgm:spPr/>
      <dgm:t>
        <a:bodyPr/>
        <a:lstStyle/>
        <a:p>
          <a:endParaRPr lang="en-US"/>
        </a:p>
      </dgm:t>
    </dgm:pt>
    <dgm:pt modelId="{227D2DF2-22F7-461F-AB62-7A81DC706E64}" type="sibTrans" cxnId="{6BE59696-CA7B-4DBC-85A2-F1D4E04F5AC1}">
      <dgm:prSet/>
      <dgm:spPr/>
      <dgm:t>
        <a:bodyPr/>
        <a:lstStyle/>
        <a:p>
          <a:endParaRPr lang="en-US"/>
        </a:p>
      </dgm:t>
    </dgm:pt>
    <dgm:pt modelId="{56B7D57C-DB46-406F-8821-69CBFCAA71EB}">
      <dgm:prSet/>
      <dgm:spPr/>
      <dgm:t>
        <a:bodyPr/>
        <a:lstStyle/>
        <a:p>
          <a:r>
            <a:rPr lang="nb-NO" i="1" dirty="0"/>
            <a:t>Pålegg 6: </a:t>
          </a:r>
          <a:r>
            <a:rPr lang="nb-NO" dirty="0"/>
            <a:t>Utarbeid en plan for å ordne bortsatte, eldre og avsluttede papirarkiver</a:t>
          </a:r>
          <a:endParaRPr lang="en-US" dirty="0"/>
        </a:p>
      </dgm:t>
    </dgm:pt>
    <dgm:pt modelId="{8562FB62-6C12-428F-B9BE-718A9519350A}" type="parTrans" cxnId="{4038646C-5FB9-4A0F-9623-828F37C50BB6}">
      <dgm:prSet/>
      <dgm:spPr/>
      <dgm:t>
        <a:bodyPr/>
        <a:lstStyle/>
        <a:p>
          <a:endParaRPr lang="en-US"/>
        </a:p>
      </dgm:t>
    </dgm:pt>
    <dgm:pt modelId="{7F5F89B1-E86E-4227-9B56-8985D9867164}" type="sibTrans" cxnId="{4038646C-5FB9-4A0F-9623-828F37C50BB6}">
      <dgm:prSet/>
      <dgm:spPr/>
      <dgm:t>
        <a:bodyPr/>
        <a:lstStyle/>
        <a:p>
          <a:endParaRPr lang="en-US"/>
        </a:p>
      </dgm:t>
    </dgm:pt>
    <dgm:pt modelId="{D2812AC4-67FE-4127-B26D-6A577721A6C5}" type="pres">
      <dgm:prSet presAssocID="{C4239E5D-608F-4DBB-B0A8-B8D41CA592FE}" presName="Name0" presStyleCnt="0">
        <dgm:presLayoutVars>
          <dgm:dir/>
          <dgm:resizeHandles val="exact"/>
        </dgm:presLayoutVars>
      </dgm:prSet>
      <dgm:spPr/>
    </dgm:pt>
    <dgm:pt modelId="{D1A4D69A-CD23-46CE-8E0C-8F60CCF5C86D}" type="pres">
      <dgm:prSet presAssocID="{1255BD4B-8E2C-4F49-9ABC-98603B27DE33}" presName="node" presStyleLbl="node1" presStyleIdx="0" presStyleCnt="6">
        <dgm:presLayoutVars>
          <dgm:bulletEnabled val="1"/>
        </dgm:presLayoutVars>
      </dgm:prSet>
      <dgm:spPr/>
    </dgm:pt>
    <dgm:pt modelId="{3BB1E016-4BEF-4C13-996F-F3C028E3E138}" type="pres">
      <dgm:prSet presAssocID="{59493BC6-5255-457B-9FA5-B184FE78EE9E}" presName="sibTrans" presStyleLbl="sibTrans1D1" presStyleIdx="0" presStyleCnt="5"/>
      <dgm:spPr/>
    </dgm:pt>
    <dgm:pt modelId="{DF618248-E8DC-4FA9-B30F-367B771E88DB}" type="pres">
      <dgm:prSet presAssocID="{59493BC6-5255-457B-9FA5-B184FE78EE9E}" presName="connectorText" presStyleLbl="sibTrans1D1" presStyleIdx="0" presStyleCnt="5"/>
      <dgm:spPr/>
    </dgm:pt>
    <dgm:pt modelId="{E69B242C-DB64-4E2A-A185-76DEFF723F23}" type="pres">
      <dgm:prSet presAssocID="{6370A620-AC76-44CB-ABD7-ECAFEAE1870B}" presName="node" presStyleLbl="node1" presStyleIdx="1" presStyleCnt="6">
        <dgm:presLayoutVars>
          <dgm:bulletEnabled val="1"/>
        </dgm:presLayoutVars>
      </dgm:prSet>
      <dgm:spPr/>
    </dgm:pt>
    <dgm:pt modelId="{81D3FE37-2BC9-4B6D-93D3-D67422B5E9D8}" type="pres">
      <dgm:prSet presAssocID="{7ED83BC5-728C-4EEB-A99D-071105626A44}" presName="sibTrans" presStyleLbl="sibTrans1D1" presStyleIdx="1" presStyleCnt="5"/>
      <dgm:spPr/>
    </dgm:pt>
    <dgm:pt modelId="{F73AB557-76FE-4B21-BCC6-9FA5DB4C2BD3}" type="pres">
      <dgm:prSet presAssocID="{7ED83BC5-728C-4EEB-A99D-071105626A44}" presName="connectorText" presStyleLbl="sibTrans1D1" presStyleIdx="1" presStyleCnt="5"/>
      <dgm:spPr/>
    </dgm:pt>
    <dgm:pt modelId="{7AE755DC-DB1C-4C9A-ACBF-D35D547276F3}" type="pres">
      <dgm:prSet presAssocID="{16B894A1-4F56-4BEC-9EF9-4E7581453F60}" presName="node" presStyleLbl="node1" presStyleIdx="2" presStyleCnt="6">
        <dgm:presLayoutVars>
          <dgm:bulletEnabled val="1"/>
        </dgm:presLayoutVars>
      </dgm:prSet>
      <dgm:spPr/>
    </dgm:pt>
    <dgm:pt modelId="{B2C4E395-2970-46ED-94AF-5C42CBB191CD}" type="pres">
      <dgm:prSet presAssocID="{BCFA63E1-D126-4869-8DF1-41AEEC7539EB}" presName="sibTrans" presStyleLbl="sibTrans1D1" presStyleIdx="2" presStyleCnt="5"/>
      <dgm:spPr/>
    </dgm:pt>
    <dgm:pt modelId="{2EBDF344-70BF-41C6-9D4D-089766F9E873}" type="pres">
      <dgm:prSet presAssocID="{BCFA63E1-D126-4869-8DF1-41AEEC7539EB}" presName="connectorText" presStyleLbl="sibTrans1D1" presStyleIdx="2" presStyleCnt="5"/>
      <dgm:spPr/>
    </dgm:pt>
    <dgm:pt modelId="{7CAE3272-5225-4C36-B58E-FD532489AB86}" type="pres">
      <dgm:prSet presAssocID="{EFF8DE99-C67A-48EE-8E22-6184654FA961}" presName="node" presStyleLbl="node1" presStyleIdx="3" presStyleCnt="6">
        <dgm:presLayoutVars>
          <dgm:bulletEnabled val="1"/>
        </dgm:presLayoutVars>
      </dgm:prSet>
      <dgm:spPr/>
    </dgm:pt>
    <dgm:pt modelId="{318B9906-7115-46E5-A948-F6F459A31EF9}" type="pres">
      <dgm:prSet presAssocID="{D93999CB-B5A1-4BFC-A6C7-479201484278}" presName="sibTrans" presStyleLbl="sibTrans1D1" presStyleIdx="3" presStyleCnt="5"/>
      <dgm:spPr/>
    </dgm:pt>
    <dgm:pt modelId="{59B4228D-1309-46B2-AD64-51CE509C36B8}" type="pres">
      <dgm:prSet presAssocID="{D93999CB-B5A1-4BFC-A6C7-479201484278}" presName="connectorText" presStyleLbl="sibTrans1D1" presStyleIdx="3" presStyleCnt="5"/>
      <dgm:spPr/>
    </dgm:pt>
    <dgm:pt modelId="{43D4D418-CEFD-4BCA-8C3C-8FF4F4C96883}" type="pres">
      <dgm:prSet presAssocID="{C50324C5-AB3C-4222-9DEF-28A0118C60C0}" presName="node" presStyleLbl="node1" presStyleIdx="4" presStyleCnt="6">
        <dgm:presLayoutVars>
          <dgm:bulletEnabled val="1"/>
        </dgm:presLayoutVars>
      </dgm:prSet>
      <dgm:spPr/>
    </dgm:pt>
    <dgm:pt modelId="{AC674E3F-926E-42EC-A17D-842745150C26}" type="pres">
      <dgm:prSet presAssocID="{227D2DF2-22F7-461F-AB62-7A81DC706E64}" presName="sibTrans" presStyleLbl="sibTrans1D1" presStyleIdx="4" presStyleCnt="5"/>
      <dgm:spPr/>
    </dgm:pt>
    <dgm:pt modelId="{8962E372-D10F-4045-8FAA-6D3F75947FCB}" type="pres">
      <dgm:prSet presAssocID="{227D2DF2-22F7-461F-AB62-7A81DC706E64}" presName="connectorText" presStyleLbl="sibTrans1D1" presStyleIdx="4" presStyleCnt="5"/>
      <dgm:spPr/>
    </dgm:pt>
    <dgm:pt modelId="{516C9FEA-CF7F-4160-879D-8A7DAE3BE2CA}" type="pres">
      <dgm:prSet presAssocID="{56B7D57C-DB46-406F-8821-69CBFCAA71EB}" presName="node" presStyleLbl="node1" presStyleIdx="5" presStyleCnt="6">
        <dgm:presLayoutVars>
          <dgm:bulletEnabled val="1"/>
        </dgm:presLayoutVars>
      </dgm:prSet>
      <dgm:spPr/>
    </dgm:pt>
  </dgm:ptLst>
  <dgm:cxnLst>
    <dgm:cxn modelId="{E02C8C03-4B5E-476C-8D2D-27A7210356E9}" type="presOf" srcId="{59493BC6-5255-457B-9FA5-B184FE78EE9E}" destId="{3BB1E016-4BEF-4C13-996F-F3C028E3E138}" srcOrd="0" destOrd="0" presId="urn:microsoft.com/office/officeart/2016/7/layout/RepeatingBendingProcessNew"/>
    <dgm:cxn modelId="{45850D21-5ED7-4954-A199-348F151C695A}" type="presOf" srcId="{D93999CB-B5A1-4BFC-A6C7-479201484278}" destId="{318B9906-7115-46E5-A948-F6F459A31EF9}" srcOrd="0" destOrd="0" presId="urn:microsoft.com/office/officeart/2016/7/layout/RepeatingBendingProcessNew"/>
    <dgm:cxn modelId="{D51E8E37-FDC3-4933-84BE-F12C5F6DA29C}" srcId="{C4239E5D-608F-4DBB-B0A8-B8D41CA592FE}" destId="{1255BD4B-8E2C-4F49-9ABC-98603B27DE33}" srcOrd="0" destOrd="0" parTransId="{BC3BB0E5-E84C-4FC5-A546-299361FA4609}" sibTransId="{59493BC6-5255-457B-9FA5-B184FE78EE9E}"/>
    <dgm:cxn modelId="{4038646C-5FB9-4A0F-9623-828F37C50BB6}" srcId="{C4239E5D-608F-4DBB-B0A8-B8D41CA592FE}" destId="{56B7D57C-DB46-406F-8821-69CBFCAA71EB}" srcOrd="5" destOrd="0" parTransId="{8562FB62-6C12-428F-B9BE-718A9519350A}" sibTransId="{7F5F89B1-E86E-4227-9B56-8985D9867164}"/>
    <dgm:cxn modelId="{E82AF851-F1C0-40D9-B3A9-764D1C731CD3}" type="presOf" srcId="{BCFA63E1-D126-4869-8DF1-41AEEC7539EB}" destId="{2EBDF344-70BF-41C6-9D4D-089766F9E873}" srcOrd="1" destOrd="0" presId="urn:microsoft.com/office/officeart/2016/7/layout/RepeatingBendingProcessNew"/>
    <dgm:cxn modelId="{1FAEA677-775A-41C9-A744-FA7CA3C7EC2A}" type="presOf" srcId="{1255BD4B-8E2C-4F49-9ABC-98603B27DE33}" destId="{D1A4D69A-CD23-46CE-8E0C-8F60CCF5C86D}" srcOrd="0" destOrd="0" presId="urn:microsoft.com/office/officeart/2016/7/layout/RepeatingBendingProcessNew"/>
    <dgm:cxn modelId="{03EFE057-27D8-4E0C-B6EE-C87C316FEC62}" type="presOf" srcId="{BCFA63E1-D126-4869-8DF1-41AEEC7539EB}" destId="{B2C4E395-2970-46ED-94AF-5C42CBB191CD}" srcOrd="0" destOrd="0" presId="urn:microsoft.com/office/officeart/2016/7/layout/RepeatingBendingProcessNew"/>
    <dgm:cxn modelId="{95FAD07A-6603-424D-A4A6-68910E2161D4}" type="presOf" srcId="{227D2DF2-22F7-461F-AB62-7A81DC706E64}" destId="{AC674E3F-926E-42EC-A17D-842745150C26}" srcOrd="0" destOrd="0" presId="urn:microsoft.com/office/officeart/2016/7/layout/RepeatingBendingProcessNew"/>
    <dgm:cxn modelId="{63974992-4D35-4E2C-BA1F-BCEE17C8EF90}" srcId="{C4239E5D-608F-4DBB-B0A8-B8D41CA592FE}" destId="{6370A620-AC76-44CB-ABD7-ECAFEAE1870B}" srcOrd="1" destOrd="0" parTransId="{166612AB-3843-40A4-880A-98A16F1EDB7E}" sibTransId="{7ED83BC5-728C-4EEB-A99D-071105626A44}"/>
    <dgm:cxn modelId="{A50FA692-C646-4803-A2E6-AED9CC669875}" type="presOf" srcId="{C4239E5D-608F-4DBB-B0A8-B8D41CA592FE}" destId="{D2812AC4-67FE-4127-B26D-6A577721A6C5}" srcOrd="0" destOrd="0" presId="urn:microsoft.com/office/officeart/2016/7/layout/RepeatingBendingProcessNew"/>
    <dgm:cxn modelId="{6BE59696-CA7B-4DBC-85A2-F1D4E04F5AC1}" srcId="{C4239E5D-608F-4DBB-B0A8-B8D41CA592FE}" destId="{C50324C5-AB3C-4222-9DEF-28A0118C60C0}" srcOrd="4" destOrd="0" parTransId="{03C5F55B-78A5-497B-BEC6-7DAA570B2ACD}" sibTransId="{227D2DF2-22F7-461F-AB62-7A81DC706E64}"/>
    <dgm:cxn modelId="{B168109B-9FE8-4D42-B46E-399BB551B692}" type="presOf" srcId="{C50324C5-AB3C-4222-9DEF-28A0118C60C0}" destId="{43D4D418-CEFD-4BCA-8C3C-8FF4F4C96883}" srcOrd="0" destOrd="0" presId="urn:microsoft.com/office/officeart/2016/7/layout/RepeatingBendingProcessNew"/>
    <dgm:cxn modelId="{2524FB9F-AB56-434F-A4AC-39DBEEED263F}" type="presOf" srcId="{227D2DF2-22F7-461F-AB62-7A81DC706E64}" destId="{8962E372-D10F-4045-8FAA-6D3F75947FCB}" srcOrd="1" destOrd="0" presId="urn:microsoft.com/office/officeart/2016/7/layout/RepeatingBendingProcessNew"/>
    <dgm:cxn modelId="{2905BBA4-CE86-4DA9-A9D9-CF2980E4D808}" type="presOf" srcId="{7ED83BC5-728C-4EEB-A99D-071105626A44}" destId="{81D3FE37-2BC9-4B6D-93D3-D67422B5E9D8}" srcOrd="0" destOrd="0" presId="urn:microsoft.com/office/officeart/2016/7/layout/RepeatingBendingProcessNew"/>
    <dgm:cxn modelId="{C3DE45A9-F9AD-424E-A360-1EF4D9C37DA7}" type="presOf" srcId="{EFF8DE99-C67A-48EE-8E22-6184654FA961}" destId="{7CAE3272-5225-4C36-B58E-FD532489AB86}" srcOrd="0" destOrd="0" presId="urn:microsoft.com/office/officeart/2016/7/layout/RepeatingBendingProcessNew"/>
    <dgm:cxn modelId="{1B7511BC-738B-4957-AEFA-94254842C3DC}" type="presOf" srcId="{16B894A1-4F56-4BEC-9EF9-4E7581453F60}" destId="{7AE755DC-DB1C-4C9A-ACBF-D35D547276F3}" srcOrd="0" destOrd="0" presId="urn:microsoft.com/office/officeart/2016/7/layout/RepeatingBendingProcessNew"/>
    <dgm:cxn modelId="{40AC40BD-9E81-4D3E-A91C-3078BB79D957}" type="presOf" srcId="{56B7D57C-DB46-406F-8821-69CBFCAA71EB}" destId="{516C9FEA-CF7F-4160-879D-8A7DAE3BE2CA}" srcOrd="0" destOrd="0" presId="urn:microsoft.com/office/officeart/2016/7/layout/RepeatingBendingProcessNew"/>
    <dgm:cxn modelId="{6655C4C7-CC9B-4FE8-9A85-E77ECD99F216}" srcId="{C4239E5D-608F-4DBB-B0A8-B8D41CA592FE}" destId="{16B894A1-4F56-4BEC-9EF9-4E7581453F60}" srcOrd="2" destOrd="0" parTransId="{AC1C64F5-4C70-4E8C-9CB9-EF0983DD6B50}" sibTransId="{BCFA63E1-D126-4869-8DF1-41AEEC7539EB}"/>
    <dgm:cxn modelId="{98232DC9-AADA-4282-BEA6-080561A36FEC}" type="presOf" srcId="{59493BC6-5255-457B-9FA5-B184FE78EE9E}" destId="{DF618248-E8DC-4FA9-B30F-367B771E88DB}" srcOrd="1" destOrd="0" presId="urn:microsoft.com/office/officeart/2016/7/layout/RepeatingBendingProcessNew"/>
    <dgm:cxn modelId="{F825D9ED-9053-4685-BA69-908642A369BD}" type="presOf" srcId="{D93999CB-B5A1-4BFC-A6C7-479201484278}" destId="{59B4228D-1309-46B2-AD64-51CE509C36B8}" srcOrd="1" destOrd="0" presId="urn:microsoft.com/office/officeart/2016/7/layout/RepeatingBendingProcessNew"/>
    <dgm:cxn modelId="{E31659F7-AFE6-465D-8747-27A9D740C18D}" srcId="{C4239E5D-608F-4DBB-B0A8-B8D41CA592FE}" destId="{EFF8DE99-C67A-48EE-8E22-6184654FA961}" srcOrd="3" destOrd="0" parTransId="{C56E8C16-25FC-4002-B7FD-17B109A09EC4}" sibTransId="{D93999CB-B5A1-4BFC-A6C7-479201484278}"/>
    <dgm:cxn modelId="{061848F9-AFCA-4906-A957-1D785E5A39EA}" type="presOf" srcId="{7ED83BC5-728C-4EEB-A99D-071105626A44}" destId="{F73AB557-76FE-4B21-BCC6-9FA5DB4C2BD3}" srcOrd="1" destOrd="0" presId="urn:microsoft.com/office/officeart/2016/7/layout/RepeatingBendingProcessNew"/>
    <dgm:cxn modelId="{5BB32DFB-F712-4472-8F5F-AD237AC00161}" type="presOf" srcId="{6370A620-AC76-44CB-ABD7-ECAFEAE1870B}" destId="{E69B242C-DB64-4E2A-A185-76DEFF723F23}" srcOrd="0" destOrd="0" presId="urn:microsoft.com/office/officeart/2016/7/layout/RepeatingBendingProcessNew"/>
    <dgm:cxn modelId="{ECBA7DBF-A8F2-4D6B-83F7-2769AB88D624}" type="presParOf" srcId="{D2812AC4-67FE-4127-B26D-6A577721A6C5}" destId="{D1A4D69A-CD23-46CE-8E0C-8F60CCF5C86D}" srcOrd="0" destOrd="0" presId="urn:microsoft.com/office/officeart/2016/7/layout/RepeatingBendingProcessNew"/>
    <dgm:cxn modelId="{8D488C77-082B-4B1F-8BDE-92CD66378F2D}" type="presParOf" srcId="{D2812AC4-67FE-4127-B26D-6A577721A6C5}" destId="{3BB1E016-4BEF-4C13-996F-F3C028E3E138}" srcOrd="1" destOrd="0" presId="urn:microsoft.com/office/officeart/2016/7/layout/RepeatingBendingProcessNew"/>
    <dgm:cxn modelId="{502E5380-3E5C-4B1B-BAA7-9BCF485E390E}" type="presParOf" srcId="{3BB1E016-4BEF-4C13-996F-F3C028E3E138}" destId="{DF618248-E8DC-4FA9-B30F-367B771E88DB}" srcOrd="0" destOrd="0" presId="urn:microsoft.com/office/officeart/2016/7/layout/RepeatingBendingProcessNew"/>
    <dgm:cxn modelId="{7B28DFFF-371D-4797-82B6-6B1B1558FF59}" type="presParOf" srcId="{D2812AC4-67FE-4127-B26D-6A577721A6C5}" destId="{E69B242C-DB64-4E2A-A185-76DEFF723F23}" srcOrd="2" destOrd="0" presId="urn:microsoft.com/office/officeart/2016/7/layout/RepeatingBendingProcessNew"/>
    <dgm:cxn modelId="{5B3EE755-3A84-4944-B1E8-BF9631291C6D}" type="presParOf" srcId="{D2812AC4-67FE-4127-B26D-6A577721A6C5}" destId="{81D3FE37-2BC9-4B6D-93D3-D67422B5E9D8}" srcOrd="3" destOrd="0" presId="urn:microsoft.com/office/officeart/2016/7/layout/RepeatingBendingProcessNew"/>
    <dgm:cxn modelId="{F0DDAF9E-A1B1-4905-9682-B92D459CEBEE}" type="presParOf" srcId="{81D3FE37-2BC9-4B6D-93D3-D67422B5E9D8}" destId="{F73AB557-76FE-4B21-BCC6-9FA5DB4C2BD3}" srcOrd="0" destOrd="0" presId="urn:microsoft.com/office/officeart/2016/7/layout/RepeatingBendingProcessNew"/>
    <dgm:cxn modelId="{A468A2D9-05B7-4429-BC72-BA8D19741779}" type="presParOf" srcId="{D2812AC4-67FE-4127-B26D-6A577721A6C5}" destId="{7AE755DC-DB1C-4C9A-ACBF-D35D547276F3}" srcOrd="4" destOrd="0" presId="urn:microsoft.com/office/officeart/2016/7/layout/RepeatingBendingProcessNew"/>
    <dgm:cxn modelId="{4B2E6E42-1C2D-4E63-88B5-C1F9A1B0D272}" type="presParOf" srcId="{D2812AC4-67FE-4127-B26D-6A577721A6C5}" destId="{B2C4E395-2970-46ED-94AF-5C42CBB191CD}" srcOrd="5" destOrd="0" presId="urn:microsoft.com/office/officeart/2016/7/layout/RepeatingBendingProcessNew"/>
    <dgm:cxn modelId="{3425E213-B5B6-4233-961B-061F01293698}" type="presParOf" srcId="{B2C4E395-2970-46ED-94AF-5C42CBB191CD}" destId="{2EBDF344-70BF-41C6-9D4D-089766F9E873}" srcOrd="0" destOrd="0" presId="urn:microsoft.com/office/officeart/2016/7/layout/RepeatingBendingProcessNew"/>
    <dgm:cxn modelId="{97647DB3-9D78-46DC-A04D-3EA74115594B}" type="presParOf" srcId="{D2812AC4-67FE-4127-B26D-6A577721A6C5}" destId="{7CAE3272-5225-4C36-B58E-FD532489AB86}" srcOrd="6" destOrd="0" presId="urn:microsoft.com/office/officeart/2016/7/layout/RepeatingBendingProcessNew"/>
    <dgm:cxn modelId="{72ABD202-0FE4-4B6C-874A-62D8FCDE46E8}" type="presParOf" srcId="{D2812AC4-67FE-4127-B26D-6A577721A6C5}" destId="{318B9906-7115-46E5-A948-F6F459A31EF9}" srcOrd="7" destOrd="0" presId="urn:microsoft.com/office/officeart/2016/7/layout/RepeatingBendingProcessNew"/>
    <dgm:cxn modelId="{F439C514-13AF-4E24-BB83-1D40ED4EC4BB}" type="presParOf" srcId="{318B9906-7115-46E5-A948-F6F459A31EF9}" destId="{59B4228D-1309-46B2-AD64-51CE509C36B8}" srcOrd="0" destOrd="0" presId="urn:microsoft.com/office/officeart/2016/7/layout/RepeatingBendingProcessNew"/>
    <dgm:cxn modelId="{932E7371-154C-4E7C-AB75-5A027D33BFDA}" type="presParOf" srcId="{D2812AC4-67FE-4127-B26D-6A577721A6C5}" destId="{43D4D418-CEFD-4BCA-8C3C-8FF4F4C96883}" srcOrd="8" destOrd="0" presId="urn:microsoft.com/office/officeart/2016/7/layout/RepeatingBendingProcessNew"/>
    <dgm:cxn modelId="{E117B10B-F1FB-490F-AA14-5C03151A5993}" type="presParOf" srcId="{D2812AC4-67FE-4127-B26D-6A577721A6C5}" destId="{AC674E3F-926E-42EC-A17D-842745150C26}" srcOrd="9" destOrd="0" presId="urn:microsoft.com/office/officeart/2016/7/layout/RepeatingBendingProcessNew"/>
    <dgm:cxn modelId="{1CB7B1C3-5F57-4D14-8049-DCA21C588476}" type="presParOf" srcId="{AC674E3F-926E-42EC-A17D-842745150C26}" destId="{8962E372-D10F-4045-8FAA-6D3F75947FCB}" srcOrd="0" destOrd="0" presId="urn:microsoft.com/office/officeart/2016/7/layout/RepeatingBendingProcessNew"/>
    <dgm:cxn modelId="{BF81319B-F081-465C-B655-08B3719FE569}" type="presParOf" srcId="{D2812AC4-67FE-4127-B26D-6A577721A6C5}" destId="{516C9FEA-CF7F-4160-879D-8A7DAE3BE2C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D803FC-4350-4205-84A4-73163B1EE04A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873F75C-C5DE-45D9-BEAA-FE0D6C2E16EC}">
      <dgm:prSet/>
      <dgm:spPr/>
      <dgm:t>
        <a:bodyPr/>
        <a:lstStyle/>
        <a:p>
          <a:r>
            <a:rPr lang="nb-NO" b="1" dirty="0"/>
            <a:t>Arkivplan</a:t>
          </a:r>
          <a:br>
            <a:rPr lang="nb-NO" dirty="0"/>
          </a:br>
          <a:r>
            <a:rPr lang="nb-NO" dirty="0"/>
            <a:t>Nes kommune bruker plattformen </a:t>
          </a:r>
          <a:r>
            <a:rPr lang="nb-NO" u="sng" dirty="0"/>
            <a:t>arkivplan.no </a:t>
          </a:r>
          <a:r>
            <a:rPr lang="nb-NO" dirty="0"/>
            <a:t>som arbeidsverktøy og publisering av arkivplanen</a:t>
          </a:r>
          <a:endParaRPr lang="en-US" dirty="0"/>
        </a:p>
      </dgm:t>
    </dgm:pt>
    <dgm:pt modelId="{16DF8B76-2AB5-4B6D-8BE7-CCCCCEFEC699}" type="parTrans" cxnId="{198B1BDA-BA4C-44F9-B9DE-3229DAD3D710}">
      <dgm:prSet/>
      <dgm:spPr/>
      <dgm:t>
        <a:bodyPr/>
        <a:lstStyle/>
        <a:p>
          <a:endParaRPr lang="en-US"/>
        </a:p>
      </dgm:t>
    </dgm:pt>
    <dgm:pt modelId="{BE7C2431-13A0-4B14-B659-3DAB87D104C6}" type="sibTrans" cxnId="{198B1BDA-BA4C-44F9-B9DE-3229DAD3D710}">
      <dgm:prSet/>
      <dgm:spPr/>
      <dgm:t>
        <a:bodyPr/>
        <a:lstStyle/>
        <a:p>
          <a:endParaRPr lang="en-US"/>
        </a:p>
      </dgm:t>
    </dgm:pt>
    <dgm:pt modelId="{813CD0BE-9419-413D-AD11-CDD37F03E1AE}">
      <dgm:prSet/>
      <dgm:spPr/>
      <dgm:t>
        <a:bodyPr/>
        <a:lstStyle/>
        <a:p>
          <a:r>
            <a:rPr lang="nb-NO" b="1" dirty="0"/>
            <a:t>Internkontroll</a:t>
          </a:r>
          <a:br>
            <a:rPr lang="nb-NO" dirty="0"/>
          </a:br>
          <a:r>
            <a:rPr lang="nb-NO" dirty="0"/>
            <a:t>Dokumentsenteret ser i samarbeid med Personvernombudet på systemet Samsvar i forhold til arkivområdet</a:t>
          </a:r>
          <a:endParaRPr lang="en-US" dirty="0"/>
        </a:p>
      </dgm:t>
    </dgm:pt>
    <dgm:pt modelId="{F5C66142-4A77-4FED-A71E-DACF11CE72B4}" type="parTrans" cxnId="{4966B638-66EC-46DB-B1A1-9B1C70F05215}">
      <dgm:prSet/>
      <dgm:spPr/>
      <dgm:t>
        <a:bodyPr/>
        <a:lstStyle/>
        <a:p>
          <a:endParaRPr lang="en-US"/>
        </a:p>
      </dgm:t>
    </dgm:pt>
    <dgm:pt modelId="{163B3ED7-FB14-40E3-B4EC-E4D48C021037}" type="sibTrans" cxnId="{4966B638-66EC-46DB-B1A1-9B1C70F05215}">
      <dgm:prSet/>
      <dgm:spPr/>
      <dgm:t>
        <a:bodyPr/>
        <a:lstStyle/>
        <a:p>
          <a:endParaRPr lang="en-US"/>
        </a:p>
      </dgm:t>
    </dgm:pt>
    <dgm:pt modelId="{A7137B28-2598-45BF-A9D4-AC845BC29114}">
      <dgm:prSet/>
      <dgm:spPr/>
      <dgm:t>
        <a:bodyPr/>
        <a:lstStyle/>
        <a:p>
          <a:r>
            <a:rPr lang="nb-NO" b="1" dirty="0"/>
            <a:t>Avlevering av arkiver</a:t>
          </a:r>
          <a:br>
            <a:rPr lang="nb-NO" dirty="0"/>
          </a:br>
          <a:r>
            <a:rPr lang="nb-NO" dirty="0"/>
            <a:t>Arkiv Øst er Nes kommunes arkivdepot, både for digitale uttrekk og papirarkiver</a:t>
          </a:r>
          <a:endParaRPr lang="en-US" dirty="0"/>
        </a:p>
      </dgm:t>
    </dgm:pt>
    <dgm:pt modelId="{B7F65C64-7D16-4E49-9DB5-0746F590EE2C}" type="parTrans" cxnId="{A065D6C6-71CA-408D-AC71-6A42278ADA33}">
      <dgm:prSet/>
      <dgm:spPr/>
      <dgm:t>
        <a:bodyPr/>
        <a:lstStyle/>
        <a:p>
          <a:endParaRPr lang="en-US"/>
        </a:p>
      </dgm:t>
    </dgm:pt>
    <dgm:pt modelId="{44F9F304-083E-43C8-84DD-C0B252EC89FA}" type="sibTrans" cxnId="{A065D6C6-71CA-408D-AC71-6A42278ADA33}">
      <dgm:prSet/>
      <dgm:spPr/>
      <dgm:t>
        <a:bodyPr/>
        <a:lstStyle/>
        <a:p>
          <a:endParaRPr lang="en-US"/>
        </a:p>
      </dgm:t>
    </dgm:pt>
    <dgm:pt modelId="{3CC1A254-06B4-4FA5-B834-3950442E9C84}">
      <dgm:prSet/>
      <dgm:spPr/>
      <dgm:t>
        <a:bodyPr/>
        <a:lstStyle/>
        <a:p>
          <a:r>
            <a:rPr lang="nb-NO" b="1" dirty="0"/>
            <a:t>Elektroniske systemer - oversikt</a:t>
          </a:r>
          <a:br>
            <a:rPr lang="nb-NO" dirty="0"/>
          </a:br>
          <a:r>
            <a:rPr lang="nb-NO" dirty="0"/>
            <a:t>Oversikten må beskrive systemer som er aktive og avsluttede i kommunen og må være tilgjengelig i arkivplanen</a:t>
          </a:r>
          <a:endParaRPr lang="en-US" dirty="0"/>
        </a:p>
      </dgm:t>
    </dgm:pt>
    <dgm:pt modelId="{3FAFA00A-8022-430D-BECA-5F16EAC6D0CC}" type="parTrans" cxnId="{8CD655E8-7411-4ED6-BCC0-D9DF3B81E5D0}">
      <dgm:prSet/>
      <dgm:spPr/>
      <dgm:t>
        <a:bodyPr/>
        <a:lstStyle/>
        <a:p>
          <a:endParaRPr lang="en-US"/>
        </a:p>
      </dgm:t>
    </dgm:pt>
    <dgm:pt modelId="{903FF790-B035-48B0-8F10-847F9864B2E0}" type="sibTrans" cxnId="{8CD655E8-7411-4ED6-BCC0-D9DF3B81E5D0}">
      <dgm:prSet/>
      <dgm:spPr/>
      <dgm:t>
        <a:bodyPr/>
        <a:lstStyle/>
        <a:p>
          <a:endParaRPr lang="en-US"/>
        </a:p>
      </dgm:t>
    </dgm:pt>
    <dgm:pt modelId="{E998E46C-0394-4A2C-8B3F-4BBD0E6C7752}" type="pres">
      <dgm:prSet presAssocID="{66D803FC-4350-4205-84A4-73163B1EE04A}" presName="vert0" presStyleCnt="0">
        <dgm:presLayoutVars>
          <dgm:dir/>
          <dgm:animOne val="branch"/>
          <dgm:animLvl val="lvl"/>
        </dgm:presLayoutVars>
      </dgm:prSet>
      <dgm:spPr/>
    </dgm:pt>
    <dgm:pt modelId="{AE403317-1DD9-40AF-B893-10A0B84F39AB}" type="pres">
      <dgm:prSet presAssocID="{2873F75C-C5DE-45D9-BEAA-FE0D6C2E16EC}" presName="thickLine" presStyleLbl="alignNode1" presStyleIdx="0" presStyleCnt="4"/>
      <dgm:spPr/>
    </dgm:pt>
    <dgm:pt modelId="{5DF1DF12-4A1E-417F-8762-F9B3CDCA9C06}" type="pres">
      <dgm:prSet presAssocID="{2873F75C-C5DE-45D9-BEAA-FE0D6C2E16EC}" presName="horz1" presStyleCnt="0"/>
      <dgm:spPr/>
    </dgm:pt>
    <dgm:pt modelId="{F1BE1AF1-0CB3-49F8-901F-67E1CEF40DBF}" type="pres">
      <dgm:prSet presAssocID="{2873F75C-C5DE-45D9-BEAA-FE0D6C2E16EC}" presName="tx1" presStyleLbl="revTx" presStyleIdx="0" presStyleCnt="4"/>
      <dgm:spPr/>
    </dgm:pt>
    <dgm:pt modelId="{3A1042BD-1D14-409E-BC87-E2979A4BC878}" type="pres">
      <dgm:prSet presAssocID="{2873F75C-C5DE-45D9-BEAA-FE0D6C2E16EC}" presName="vert1" presStyleCnt="0"/>
      <dgm:spPr/>
    </dgm:pt>
    <dgm:pt modelId="{F00CC786-C46B-44D4-B4D1-D86F1BD4DE28}" type="pres">
      <dgm:prSet presAssocID="{813CD0BE-9419-413D-AD11-CDD37F03E1AE}" presName="thickLine" presStyleLbl="alignNode1" presStyleIdx="1" presStyleCnt="4"/>
      <dgm:spPr/>
    </dgm:pt>
    <dgm:pt modelId="{02F691EA-5CDF-4717-A178-606531E183E5}" type="pres">
      <dgm:prSet presAssocID="{813CD0BE-9419-413D-AD11-CDD37F03E1AE}" presName="horz1" presStyleCnt="0"/>
      <dgm:spPr/>
    </dgm:pt>
    <dgm:pt modelId="{2A50C39C-9B93-4D9F-8F2D-BC67250AF1A4}" type="pres">
      <dgm:prSet presAssocID="{813CD0BE-9419-413D-AD11-CDD37F03E1AE}" presName="tx1" presStyleLbl="revTx" presStyleIdx="1" presStyleCnt="4"/>
      <dgm:spPr/>
    </dgm:pt>
    <dgm:pt modelId="{A8063D67-788D-43F3-A620-70EB83E3558E}" type="pres">
      <dgm:prSet presAssocID="{813CD0BE-9419-413D-AD11-CDD37F03E1AE}" presName="vert1" presStyleCnt="0"/>
      <dgm:spPr/>
    </dgm:pt>
    <dgm:pt modelId="{5CFBBC05-AF8E-4E81-ABA3-C16BD6554502}" type="pres">
      <dgm:prSet presAssocID="{A7137B28-2598-45BF-A9D4-AC845BC29114}" presName="thickLine" presStyleLbl="alignNode1" presStyleIdx="2" presStyleCnt="4"/>
      <dgm:spPr/>
    </dgm:pt>
    <dgm:pt modelId="{D84B75A5-E13A-430B-87BE-C05E0FDAE82F}" type="pres">
      <dgm:prSet presAssocID="{A7137B28-2598-45BF-A9D4-AC845BC29114}" presName="horz1" presStyleCnt="0"/>
      <dgm:spPr/>
    </dgm:pt>
    <dgm:pt modelId="{84E9B019-CFE2-4EA5-929E-5A1AB5F01FC9}" type="pres">
      <dgm:prSet presAssocID="{A7137B28-2598-45BF-A9D4-AC845BC29114}" presName="tx1" presStyleLbl="revTx" presStyleIdx="2" presStyleCnt="4"/>
      <dgm:spPr/>
    </dgm:pt>
    <dgm:pt modelId="{23BE5181-FC6D-4B89-A3CE-DA91481B5AEC}" type="pres">
      <dgm:prSet presAssocID="{A7137B28-2598-45BF-A9D4-AC845BC29114}" presName="vert1" presStyleCnt="0"/>
      <dgm:spPr/>
    </dgm:pt>
    <dgm:pt modelId="{34E4BED8-26C4-4EA4-9BB8-0C2AB912CE0B}" type="pres">
      <dgm:prSet presAssocID="{3CC1A254-06B4-4FA5-B834-3950442E9C84}" presName="thickLine" presStyleLbl="alignNode1" presStyleIdx="3" presStyleCnt="4"/>
      <dgm:spPr/>
    </dgm:pt>
    <dgm:pt modelId="{A1CFC316-614D-41B1-8416-B6BC361CD639}" type="pres">
      <dgm:prSet presAssocID="{3CC1A254-06B4-4FA5-B834-3950442E9C84}" presName="horz1" presStyleCnt="0"/>
      <dgm:spPr/>
    </dgm:pt>
    <dgm:pt modelId="{D291C328-996A-42FB-8D20-97097AB50EA3}" type="pres">
      <dgm:prSet presAssocID="{3CC1A254-06B4-4FA5-B834-3950442E9C84}" presName="tx1" presStyleLbl="revTx" presStyleIdx="3" presStyleCnt="4"/>
      <dgm:spPr/>
    </dgm:pt>
    <dgm:pt modelId="{2E6C6899-89FF-40CE-84F3-5F5C9182ED60}" type="pres">
      <dgm:prSet presAssocID="{3CC1A254-06B4-4FA5-B834-3950442E9C84}" presName="vert1" presStyleCnt="0"/>
      <dgm:spPr/>
    </dgm:pt>
  </dgm:ptLst>
  <dgm:cxnLst>
    <dgm:cxn modelId="{7515A925-197A-430F-AF78-E7AD3E79D730}" type="presOf" srcId="{813CD0BE-9419-413D-AD11-CDD37F03E1AE}" destId="{2A50C39C-9B93-4D9F-8F2D-BC67250AF1A4}" srcOrd="0" destOrd="0" presId="urn:microsoft.com/office/officeart/2008/layout/LinedList"/>
    <dgm:cxn modelId="{4966B638-66EC-46DB-B1A1-9B1C70F05215}" srcId="{66D803FC-4350-4205-84A4-73163B1EE04A}" destId="{813CD0BE-9419-413D-AD11-CDD37F03E1AE}" srcOrd="1" destOrd="0" parTransId="{F5C66142-4A77-4FED-A71E-DACF11CE72B4}" sibTransId="{163B3ED7-FB14-40E3-B4EC-E4D48C021037}"/>
    <dgm:cxn modelId="{71ED3D4B-0532-44A4-887B-616E5717C45A}" type="presOf" srcId="{3CC1A254-06B4-4FA5-B834-3950442E9C84}" destId="{D291C328-996A-42FB-8D20-97097AB50EA3}" srcOrd="0" destOrd="0" presId="urn:microsoft.com/office/officeart/2008/layout/LinedList"/>
    <dgm:cxn modelId="{D2D7987F-AD0B-4000-8E45-FE5413B1B656}" type="presOf" srcId="{66D803FC-4350-4205-84A4-73163B1EE04A}" destId="{E998E46C-0394-4A2C-8B3F-4BBD0E6C7752}" srcOrd="0" destOrd="0" presId="urn:microsoft.com/office/officeart/2008/layout/LinedList"/>
    <dgm:cxn modelId="{F931DD9B-5F8B-48EA-9D50-C13EB90467B7}" type="presOf" srcId="{2873F75C-C5DE-45D9-BEAA-FE0D6C2E16EC}" destId="{F1BE1AF1-0CB3-49F8-901F-67E1CEF40DBF}" srcOrd="0" destOrd="0" presId="urn:microsoft.com/office/officeart/2008/layout/LinedList"/>
    <dgm:cxn modelId="{841E669C-8BF8-40F0-913C-6ADB1DB1C439}" type="presOf" srcId="{A7137B28-2598-45BF-A9D4-AC845BC29114}" destId="{84E9B019-CFE2-4EA5-929E-5A1AB5F01FC9}" srcOrd="0" destOrd="0" presId="urn:microsoft.com/office/officeart/2008/layout/LinedList"/>
    <dgm:cxn modelId="{A065D6C6-71CA-408D-AC71-6A42278ADA33}" srcId="{66D803FC-4350-4205-84A4-73163B1EE04A}" destId="{A7137B28-2598-45BF-A9D4-AC845BC29114}" srcOrd="2" destOrd="0" parTransId="{B7F65C64-7D16-4E49-9DB5-0746F590EE2C}" sibTransId="{44F9F304-083E-43C8-84DD-C0B252EC89FA}"/>
    <dgm:cxn modelId="{198B1BDA-BA4C-44F9-B9DE-3229DAD3D710}" srcId="{66D803FC-4350-4205-84A4-73163B1EE04A}" destId="{2873F75C-C5DE-45D9-BEAA-FE0D6C2E16EC}" srcOrd="0" destOrd="0" parTransId="{16DF8B76-2AB5-4B6D-8BE7-CCCCCEFEC699}" sibTransId="{BE7C2431-13A0-4B14-B659-3DAB87D104C6}"/>
    <dgm:cxn modelId="{8CD655E8-7411-4ED6-BCC0-D9DF3B81E5D0}" srcId="{66D803FC-4350-4205-84A4-73163B1EE04A}" destId="{3CC1A254-06B4-4FA5-B834-3950442E9C84}" srcOrd="3" destOrd="0" parTransId="{3FAFA00A-8022-430D-BECA-5F16EAC6D0CC}" sibTransId="{903FF790-B035-48B0-8F10-847F9864B2E0}"/>
    <dgm:cxn modelId="{3891AEA3-0B8C-468E-921C-31FC958DE239}" type="presParOf" srcId="{E998E46C-0394-4A2C-8B3F-4BBD0E6C7752}" destId="{AE403317-1DD9-40AF-B893-10A0B84F39AB}" srcOrd="0" destOrd="0" presId="urn:microsoft.com/office/officeart/2008/layout/LinedList"/>
    <dgm:cxn modelId="{A0E10F70-5C28-408D-9F55-5A4DAE67FC22}" type="presParOf" srcId="{E998E46C-0394-4A2C-8B3F-4BBD0E6C7752}" destId="{5DF1DF12-4A1E-417F-8762-F9B3CDCA9C06}" srcOrd="1" destOrd="0" presId="urn:microsoft.com/office/officeart/2008/layout/LinedList"/>
    <dgm:cxn modelId="{ECD05D50-1196-4357-99AE-FBB7F8695E95}" type="presParOf" srcId="{5DF1DF12-4A1E-417F-8762-F9B3CDCA9C06}" destId="{F1BE1AF1-0CB3-49F8-901F-67E1CEF40DBF}" srcOrd="0" destOrd="0" presId="urn:microsoft.com/office/officeart/2008/layout/LinedList"/>
    <dgm:cxn modelId="{CE23FB8D-C7FA-4775-9B34-04F2F7A60D1D}" type="presParOf" srcId="{5DF1DF12-4A1E-417F-8762-F9B3CDCA9C06}" destId="{3A1042BD-1D14-409E-BC87-E2979A4BC878}" srcOrd="1" destOrd="0" presId="urn:microsoft.com/office/officeart/2008/layout/LinedList"/>
    <dgm:cxn modelId="{89FE478D-BFA2-4519-8B98-EDABAF40AE90}" type="presParOf" srcId="{E998E46C-0394-4A2C-8B3F-4BBD0E6C7752}" destId="{F00CC786-C46B-44D4-B4D1-D86F1BD4DE28}" srcOrd="2" destOrd="0" presId="urn:microsoft.com/office/officeart/2008/layout/LinedList"/>
    <dgm:cxn modelId="{BED07D1F-C218-4198-A5F0-601143AD4320}" type="presParOf" srcId="{E998E46C-0394-4A2C-8B3F-4BBD0E6C7752}" destId="{02F691EA-5CDF-4717-A178-606531E183E5}" srcOrd="3" destOrd="0" presId="urn:microsoft.com/office/officeart/2008/layout/LinedList"/>
    <dgm:cxn modelId="{7F2EA010-1A7B-472C-A4A3-F735D907A9B3}" type="presParOf" srcId="{02F691EA-5CDF-4717-A178-606531E183E5}" destId="{2A50C39C-9B93-4D9F-8F2D-BC67250AF1A4}" srcOrd="0" destOrd="0" presId="urn:microsoft.com/office/officeart/2008/layout/LinedList"/>
    <dgm:cxn modelId="{2DF2B41B-5ACC-40CD-A5A8-EA8BBCCE579F}" type="presParOf" srcId="{02F691EA-5CDF-4717-A178-606531E183E5}" destId="{A8063D67-788D-43F3-A620-70EB83E3558E}" srcOrd="1" destOrd="0" presId="urn:microsoft.com/office/officeart/2008/layout/LinedList"/>
    <dgm:cxn modelId="{0B1DA566-D37E-471F-9CB6-A10C8CB9D06D}" type="presParOf" srcId="{E998E46C-0394-4A2C-8B3F-4BBD0E6C7752}" destId="{5CFBBC05-AF8E-4E81-ABA3-C16BD6554502}" srcOrd="4" destOrd="0" presId="urn:microsoft.com/office/officeart/2008/layout/LinedList"/>
    <dgm:cxn modelId="{F63CCEF3-F66E-48D0-884D-6D16169C4669}" type="presParOf" srcId="{E998E46C-0394-4A2C-8B3F-4BBD0E6C7752}" destId="{D84B75A5-E13A-430B-87BE-C05E0FDAE82F}" srcOrd="5" destOrd="0" presId="urn:microsoft.com/office/officeart/2008/layout/LinedList"/>
    <dgm:cxn modelId="{2789E5EE-34E6-4F43-9D36-9CA7CCFC616F}" type="presParOf" srcId="{D84B75A5-E13A-430B-87BE-C05E0FDAE82F}" destId="{84E9B019-CFE2-4EA5-929E-5A1AB5F01FC9}" srcOrd="0" destOrd="0" presId="urn:microsoft.com/office/officeart/2008/layout/LinedList"/>
    <dgm:cxn modelId="{EDAEE75B-C7C5-4AF2-96C0-5D4E1A6F139F}" type="presParOf" srcId="{D84B75A5-E13A-430B-87BE-C05E0FDAE82F}" destId="{23BE5181-FC6D-4B89-A3CE-DA91481B5AEC}" srcOrd="1" destOrd="0" presId="urn:microsoft.com/office/officeart/2008/layout/LinedList"/>
    <dgm:cxn modelId="{3ECC3DDF-7E27-4B32-A578-D032E2CBD8FE}" type="presParOf" srcId="{E998E46C-0394-4A2C-8B3F-4BBD0E6C7752}" destId="{34E4BED8-26C4-4EA4-9BB8-0C2AB912CE0B}" srcOrd="6" destOrd="0" presId="urn:microsoft.com/office/officeart/2008/layout/LinedList"/>
    <dgm:cxn modelId="{CCF76D39-9D7F-455B-88DD-6787E147F464}" type="presParOf" srcId="{E998E46C-0394-4A2C-8B3F-4BBD0E6C7752}" destId="{A1CFC316-614D-41B1-8416-B6BC361CD639}" srcOrd="7" destOrd="0" presId="urn:microsoft.com/office/officeart/2008/layout/LinedList"/>
    <dgm:cxn modelId="{CC9C0695-4BC5-4155-8DCD-E5643BAFF662}" type="presParOf" srcId="{A1CFC316-614D-41B1-8416-B6BC361CD639}" destId="{D291C328-996A-42FB-8D20-97097AB50EA3}" srcOrd="0" destOrd="0" presId="urn:microsoft.com/office/officeart/2008/layout/LinedList"/>
    <dgm:cxn modelId="{61424F4C-7F0C-4C83-89BE-7C4E39623635}" type="presParOf" srcId="{A1CFC316-614D-41B1-8416-B6BC361CD639}" destId="{2E6C6899-89FF-40CE-84F3-5F5C9182ED6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C9D44-F820-4173-9FD7-F4F4F447377B}">
      <dsp:nvSpPr>
        <dsp:cNvPr id="0" name=""/>
        <dsp:cNvSpPr/>
      </dsp:nvSpPr>
      <dsp:spPr>
        <a:xfrm>
          <a:off x="0" y="640"/>
          <a:ext cx="6589260" cy="149791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D4DFE-94E2-4914-B77C-12A87CB9CFB8}">
      <dsp:nvSpPr>
        <dsp:cNvPr id="0" name=""/>
        <dsp:cNvSpPr/>
      </dsp:nvSpPr>
      <dsp:spPr>
        <a:xfrm>
          <a:off x="453120" y="337671"/>
          <a:ext cx="823854" cy="8238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39CA2-CAAC-4B77-AA69-2117F93D84A2}">
      <dsp:nvSpPr>
        <dsp:cNvPr id="0" name=""/>
        <dsp:cNvSpPr/>
      </dsp:nvSpPr>
      <dsp:spPr>
        <a:xfrm>
          <a:off x="1730095" y="640"/>
          <a:ext cx="4859164" cy="1497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530" tIns="158530" rIns="158530" bIns="15853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b="0" i="0" kern="1200" baseline="0" dirty="0"/>
            <a:t>Arkiv har i mange år vært opplevd som en tidstyv i offentlig forvaltning, og det ligger et betydelig gevinstpotensial i effektiv dokumentasjonsforvaltning. </a:t>
          </a:r>
          <a:endParaRPr lang="en-US" sz="1500" kern="1200" dirty="0"/>
        </a:p>
      </dsp:txBody>
      <dsp:txXfrm>
        <a:off x="1730095" y="640"/>
        <a:ext cx="4859164" cy="1497917"/>
      </dsp:txXfrm>
    </dsp:sp>
    <dsp:sp modelId="{26344B53-768D-4F2C-9AE1-89ACBF04F205}">
      <dsp:nvSpPr>
        <dsp:cNvPr id="0" name=""/>
        <dsp:cNvSpPr/>
      </dsp:nvSpPr>
      <dsp:spPr>
        <a:xfrm>
          <a:off x="0" y="1873037"/>
          <a:ext cx="6589260" cy="149791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714635-573D-4EC0-9EE8-4C24A0B7CDE9}">
      <dsp:nvSpPr>
        <dsp:cNvPr id="0" name=""/>
        <dsp:cNvSpPr/>
      </dsp:nvSpPr>
      <dsp:spPr>
        <a:xfrm>
          <a:off x="453120" y="2210069"/>
          <a:ext cx="823854" cy="8238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D2402-50F7-409C-8BC7-7DFDC12C9299}">
      <dsp:nvSpPr>
        <dsp:cNvPr id="0" name=""/>
        <dsp:cNvSpPr/>
      </dsp:nvSpPr>
      <dsp:spPr>
        <a:xfrm>
          <a:off x="1730095" y="1873037"/>
          <a:ext cx="4859164" cy="1497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530" tIns="158530" rIns="158530" bIns="15853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b="0" i="0" kern="1200" baseline="0"/>
            <a:t>Arkivverket skal bidra til at dokumentasjonsforvaltningen i offentlig sektor er effektiv. Det vil kunne frigjøre tid til virksomhetens kjerneoppgaver, og medvirke til at innbyggerne får tilfredsstillende tjenester.</a:t>
          </a:r>
          <a:endParaRPr lang="en-US" sz="1500" kern="1200"/>
        </a:p>
      </dsp:txBody>
      <dsp:txXfrm>
        <a:off x="1730095" y="1873037"/>
        <a:ext cx="4859164" cy="1497917"/>
      </dsp:txXfrm>
    </dsp:sp>
    <dsp:sp modelId="{58C50B9C-BC4B-4DB5-AD23-8E589AFC864F}">
      <dsp:nvSpPr>
        <dsp:cNvPr id="0" name=""/>
        <dsp:cNvSpPr/>
      </dsp:nvSpPr>
      <dsp:spPr>
        <a:xfrm>
          <a:off x="0" y="3745434"/>
          <a:ext cx="6589260" cy="149791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670D50-1B71-4EBF-B9E5-5917D291F927}">
      <dsp:nvSpPr>
        <dsp:cNvPr id="0" name=""/>
        <dsp:cNvSpPr/>
      </dsp:nvSpPr>
      <dsp:spPr>
        <a:xfrm>
          <a:off x="453120" y="4082466"/>
          <a:ext cx="823854" cy="8238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1EAF3C-843A-44D8-B34A-57B7A2BE33C0}">
      <dsp:nvSpPr>
        <dsp:cNvPr id="0" name=""/>
        <dsp:cNvSpPr/>
      </dsp:nvSpPr>
      <dsp:spPr>
        <a:xfrm>
          <a:off x="1730095" y="3745434"/>
          <a:ext cx="4859164" cy="1497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530" tIns="158530" rIns="158530" bIns="15853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b="0" i="0" kern="1200" baseline="0"/>
            <a:t>Arkivverket opplever at arkivering og dokumentasjonsforvaltning ikke prioriteres i tilstrekkelig grad i forvaltningen, dette kommer blant annet frem under tilsynsvirksomheten vår.</a:t>
          </a:r>
          <a:endParaRPr lang="en-US" sz="1500" kern="1200"/>
        </a:p>
      </dsp:txBody>
      <dsp:txXfrm>
        <a:off x="1730095" y="3745434"/>
        <a:ext cx="4859164" cy="1497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D200A-E6A4-4672-B97D-0DE929B83026}">
      <dsp:nvSpPr>
        <dsp:cNvPr id="0" name=""/>
        <dsp:cNvSpPr/>
      </dsp:nvSpPr>
      <dsp:spPr>
        <a:xfrm>
          <a:off x="0" y="119170"/>
          <a:ext cx="3025303" cy="263513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/>
            <a:t>Vi må sette oss noen mål fremover og jobbe kontinuerlig for å bedre de interne prosessene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/>
            <a:t>-5 års handlingsplan-</a:t>
          </a:r>
          <a:endParaRPr lang="en-US" sz="1300" kern="1200" dirty="0"/>
        </a:p>
      </dsp:txBody>
      <dsp:txXfrm>
        <a:off x="128637" y="247807"/>
        <a:ext cx="2768029" cy="2377858"/>
      </dsp:txXfrm>
    </dsp:sp>
    <dsp:sp modelId="{EAD2058B-5F24-4A94-B40B-956FB022140C}">
      <dsp:nvSpPr>
        <dsp:cNvPr id="0" name=""/>
        <dsp:cNvSpPr/>
      </dsp:nvSpPr>
      <dsp:spPr>
        <a:xfrm>
          <a:off x="0" y="2791743"/>
          <a:ext cx="3025303" cy="263513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i="1" kern="1200" dirty="0"/>
            <a:t>Vi må tenke nytt!</a:t>
          </a:r>
          <a:br>
            <a:rPr lang="nb-NO" sz="1300" kern="1200" dirty="0"/>
          </a:br>
          <a:endParaRPr lang="nb-NO" sz="1300" kern="1200" dirty="0"/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Dokumentsenteret må være innovative, serviceinnstilte og nytenkende innenfor faget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300" kern="1200" dirty="0"/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Vi må samarbeide med alle enheter og lage gode rutiner som er tilgjengelige for alle</a:t>
          </a:r>
          <a:br>
            <a:rPr lang="nb-NO" sz="1300" kern="1200" dirty="0"/>
          </a:br>
          <a:endParaRPr lang="nb-NO" sz="1300" kern="1200" dirty="0"/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300" kern="1200" dirty="0"/>
        </a:p>
      </dsp:txBody>
      <dsp:txXfrm>
        <a:off x="128637" y="2920380"/>
        <a:ext cx="2768029" cy="23778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1E016-4BEF-4C13-996F-F3C028E3E138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D1A4D69A-CD23-46CE-8E0C-8F60CCF5C86D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i="1" kern="1200" dirty="0"/>
            <a:t>Pålegg 1: </a:t>
          </a:r>
          <a:r>
            <a:rPr lang="nb-NO" sz="2100" kern="1200" dirty="0"/>
            <a:t>Dokumenter hvordan arkivansvaret blir ivaretatt</a:t>
          </a:r>
          <a:endParaRPr lang="en-US" sz="2100" kern="1200" dirty="0"/>
        </a:p>
      </dsp:txBody>
      <dsp:txXfrm>
        <a:off x="8061" y="5979"/>
        <a:ext cx="3034531" cy="1820718"/>
      </dsp:txXfrm>
    </dsp:sp>
    <dsp:sp modelId="{81D3FE37-2BC9-4B6D-93D3-D67422B5E9D8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E69B242C-DB64-4E2A-A185-76DEFF723F23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i="1" kern="1200" dirty="0"/>
            <a:t>Pålegg 2: </a:t>
          </a:r>
          <a:r>
            <a:rPr lang="nb-NO" sz="2100" kern="1200" dirty="0"/>
            <a:t>Utarbeid arkivplan</a:t>
          </a:r>
          <a:endParaRPr lang="en-US" sz="2100" kern="1200" dirty="0"/>
        </a:p>
      </dsp:txBody>
      <dsp:txXfrm>
        <a:off x="3740534" y="5979"/>
        <a:ext cx="3034531" cy="1820718"/>
      </dsp:txXfrm>
    </dsp:sp>
    <dsp:sp modelId="{B2C4E395-2970-46ED-94AF-5C42CBB191CD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7AE755DC-DB1C-4C9A-ACBF-D35D547276F3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i="1" kern="1200" dirty="0"/>
            <a:t>Pålegg 3: </a:t>
          </a:r>
          <a:r>
            <a:rPr lang="nb-NO" sz="2100" kern="1200" dirty="0"/>
            <a:t>Utarbeid rutiner for elektronisk behandling av arkivdokumenter</a:t>
          </a:r>
          <a:endParaRPr lang="en-US" sz="2100" kern="1200" dirty="0"/>
        </a:p>
      </dsp:txBody>
      <dsp:txXfrm>
        <a:off x="7473007" y="5979"/>
        <a:ext cx="3034531" cy="1820718"/>
      </dsp:txXfrm>
    </dsp:sp>
    <dsp:sp modelId="{318B9906-7115-46E5-A948-F6F459A31EF9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7CAE3272-5225-4C36-B58E-FD532489AB86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i="1" kern="1200" dirty="0"/>
            <a:t>Pålegg 4: </a:t>
          </a:r>
          <a:r>
            <a:rPr lang="nb-NO" sz="2100" kern="1200" dirty="0"/>
            <a:t>Kartlegg og dokumenter aktive og avsluttede elektroniske systemer som inngår i kommunens arkiv</a:t>
          </a:r>
          <a:endParaRPr lang="en-US" sz="2100" kern="1200" dirty="0"/>
        </a:p>
      </dsp:txBody>
      <dsp:txXfrm>
        <a:off x="8061" y="2524640"/>
        <a:ext cx="3034531" cy="1820718"/>
      </dsp:txXfrm>
    </dsp:sp>
    <dsp:sp modelId="{AC674E3F-926E-42EC-A17D-842745150C26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3431509"/>
        <a:ext cx="34897" cy="6979"/>
      </dsp:txXfrm>
    </dsp:sp>
    <dsp:sp modelId="{43D4D418-CEFD-4BCA-8C3C-8FF4F4C96883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i="1" kern="1200" dirty="0"/>
            <a:t>Pålegg 5: </a:t>
          </a:r>
          <a:r>
            <a:rPr lang="nb-NO" sz="2100" kern="1200" dirty="0"/>
            <a:t>Utarbeid en plan for langtidsbevaring av elektroniske arkivdokumenter</a:t>
          </a:r>
          <a:endParaRPr lang="en-US" sz="2100" kern="1200" dirty="0"/>
        </a:p>
      </dsp:txBody>
      <dsp:txXfrm>
        <a:off x="3740534" y="2524640"/>
        <a:ext cx="3034531" cy="1820718"/>
      </dsp:txXfrm>
    </dsp:sp>
    <dsp:sp modelId="{516C9FEA-CF7F-4160-879D-8A7DAE3BE2CA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i="1" kern="1200" dirty="0"/>
            <a:t>Pålegg 6: </a:t>
          </a:r>
          <a:r>
            <a:rPr lang="nb-NO" sz="2100" kern="1200" dirty="0"/>
            <a:t>Utarbeid en plan for å ordne bortsatte, eldre og avsluttede papirarkiver</a:t>
          </a:r>
          <a:endParaRPr lang="en-US" sz="2100" kern="1200" dirty="0"/>
        </a:p>
      </dsp:txBody>
      <dsp:txXfrm>
        <a:off x="7473007" y="2524640"/>
        <a:ext cx="3034531" cy="1820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03317-1DD9-40AF-B893-10A0B84F39AB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E1AF1-0CB3-49F8-901F-67E1CEF40DBF}">
      <dsp:nvSpPr>
        <dsp:cNvPr id="0" name=""/>
        <dsp:cNvSpPr/>
      </dsp:nvSpPr>
      <dsp:spPr>
        <a:xfrm>
          <a:off x="0" y="0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b="1" kern="1200" dirty="0"/>
            <a:t>Arkivplan</a:t>
          </a:r>
          <a:br>
            <a:rPr lang="nb-NO" sz="2100" kern="1200" dirty="0"/>
          </a:br>
          <a:r>
            <a:rPr lang="nb-NO" sz="2100" kern="1200" dirty="0"/>
            <a:t>Nes kommune bruker plattformen </a:t>
          </a:r>
          <a:r>
            <a:rPr lang="nb-NO" sz="2100" u="sng" kern="1200" dirty="0"/>
            <a:t>arkivplan.no </a:t>
          </a:r>
          <a:r>
            <a:rPr lang="nb-NO" sz="2100" kern="1200" dirty="0"/>
            <a:t>som arbeidsverktøy og publisering av arkivplanen</a:t>
          </a:r>
          <a:endParaRPr lang="en-US" sz="2100" kern="1200" dirty="0"/>
        </a:p>
      </dsp:txBody>
      <dsp:txXfrm>
        <a:off x="0" y="0"/>
        <a:ext cx="6291714" cy="1382683"/>
      </dsp:txXfrm>
    </dsp:sp>
    <dsp:sp modelId="{F00CC786-C46B-44D4-B4D1-D86F1BD4DE28}">
      <dsp:nvSpPr>
        <dsp:cNvPr id="0" name=""/>
        <dsp:cNvSpPr/>
      </dsp:nvSpPr>
      <dsp:spPr>
        <a:xfrm>
          <a:off x="0" y="1382683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0C39C-9B93-4D9F-8F2D-BC67250AF1A4}">
      <dsp:nvSpPr>
        <dsp:cNvPr id="0" name=""/>
        <dsp:cNvSpPr/>
      </dsp:nvSpPr>
      <dsp:spPr>
        <a:xfrm>
          <a:off x="0" y="1382683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b="1" kern="1200" dirty="0"/>
            <a:t>Internkontroll</a:t>
          </a:r>
          <a:br>
            <a:rPr lang="nb-NO" sz="2100" kern="1200" dirty="0"/>
          </a:br>
          <a:r>
            <a:rPr lang="nb-NO" sz="2100" kern="1200" dirty="0"/>
            <a:t>Dokumentsenteret ser i samarbeid med Personvernombudet på systemet Samsvar i forhold til arkivområdet</a:t>
          </a:r>
          <a:endParaRPr lang="en-US" sz="2100" kern="1200" dirty="0"/>
        </a:p>
      </dsp:txBody>
      <dsp:txXfrm>
        <a:off x="0" y="1382683"/>
        <a:ext cx="6291714" cy="1382683"/>
      </dsp:txXfrm>
    </dsp:sp>
    <dsp:sp modelId="{5CFBBC05-AF8E-4E81-ABA3-C16BD6554502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9B019-CFE2-4EA5-929E-5A1AB5F01FC9}">
      <dsp:nvSpPr>
        <dsp:cNvPr id="0" name=""/>
        <dsp:cNvSpPr/>
      </dsp:nvSpPr>
      <dsp:spPr>
        <a:xfrm>
          <a:off x="0" y="2765367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b="1" kern="1200" dirty="0"/>
            <a:t>Avlevering av arkiver</a:t>
          </a:r>
          <a:br>
            <a:rPr lang="nb-NO" sz="2100" kern="1200" dirty="0"/>
          </a:br>
          <a:r>
            <a:rPr lang="nb-NO" sz="2100" kern="1200" dirty="0"/>
            <a:t>Arkiv Øst er Nes kommunes arkivdepot, både for digitale uttrekk og papirarkiver</a:t>
          </a:r>
          <a:endParaRPr lang="en-US" sz="2100" kern="1200" dirty="0"/>
        </a:p>
      </dsp:txBody>
      <dsp:txXfrm>
        <a:off x="0" y="2765367"/>
        <a:ext cx="6291714" cy="1382683"/>
      </dsp:txXfrm>
    </dsp:sp>
    <dsp:sp modelId="{34E4BED8-26C4-4EA4-9BB8-0C2AB912CE0B}">
      <dsp:nvSpPr>
        <dsp:cNvPr id="0" name=""/>
        <dsp:cNvSpPr/>
      </dsp:nvSpPr>
      <dsp:spPr>
        <a:xfrm>
          <a:off x="0" y="4148051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1C328-996A-42FB-8D20-97097AB50EA3}">
      <dsp:nvSpPr>
        <dsp:cNvPr id="0" name=""/>
        <dsp:cNvSpPr/>
      </dsp:nvSpPr>
      <dsp:spPr>
        <a:xfrm>
          <a:off x="0" y="4148051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b="1" kern="1200" dirty="0"/>
            <a:t>Elektroniske systemer - oversikt</a:t>
          </a:r>
          <a:br>
            <a:rPr lang="nb-NO" sz="2100" kern="1200" dirty="0"/>
          </a:br>
          <a:r>
            <a:rPr lang="nb-NO" sz="2100" kern="1200" dirty="0"/>
            <a:t>Oversikten må beskrive systemer som er aktive og avsluttede i kommunen og må være tilgjengelig i arkivplanen</a:t>
          </a:r>
          <a:endParaRPr lang="en-US" sz="2100" kern="1200" dirty="0"/>
        </a:p>
      </dsp:txBody>
      <dsp:txXfrm>
        <a:off x="0" y="4148051"/>
        <a:ext cx="6291714" cy="1382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21FEFE-FAA3-B873-9DCB-AF01CE959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4087E76-357B-681F-428C-9C5165B46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4E3C053-44C4-CAEB-4671-0DA14909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E0433E5-3AF7-3AE1-5112-73C7E4A1A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8470BBA-D922-3F61-B817-CD97F6A5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57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C33F8A-3CE2-1D39-BC00-81DF7D159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879F502-69C2-7F12-C46C-DDAE56F19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371C973-0141-A134-7131-CECCD5D99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F6C0E33-7C58-1131-7EDC-C92BBF14C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F726CC6-F51C-22C1-DA5B-E9D90B04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64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3E6B815-F02A-ADF3-6D8C-E6EC2A148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438B8BC-07BE-C99A-843D-97A39D2BD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ADB1726-73A7-393D-21F7-CF8FF34FC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F8A38DC-79D0-3555-826C-6121D3E46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26CFC98-CD60-A401-D84C-3F04D61D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488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08BC62A-D5A0-134D-DBAD-54C2E44B6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CB0CA29-73AB-AA1C-2819-56B75BE13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7C9A6D2-3B9F-94FE-4671-F35166FD1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E22B058-C387-7E01-DB90-B7A3D1F6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A5FE286-004C-E610-FBC1-B4075F70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13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5686C9-3EB7-F602-6029-51435ACE7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24D4C5F-0578-138F-75E9-F0A854021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BB9716-AED6-04F9-26C2-897BF3E09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ACB516-6F3E-5124-15EF-088E5354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463C0FC-2DE6-3FF8-A5BF-23211089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11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CE4305-5AFB-9702-A669-7FAF6A16C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6187DB-2D61-6CEF-51DC-56F0DEF203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A0FA253-C5BC-0846-41C2-D5F7FFDE9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40B39AB-3A61-C4F0-844A-E6D5D1BDA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FF8B01B-D34B-1A25-9DA3-BD085C28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5AB3925-2645-E714-1209-02FF8DA8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227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8C8443-C270-81AE-AE87-05ED1CB5E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7C26083-43D6-336E-16DA-F1500C760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45C5832-88D6-D636-193A-A4FC9A74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8B06634-1E05-A54B-74D1-871F0E75A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E2FD952-88FD-761E-E8C8-BEFF7F7B6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E6947D1D-4A98-331D-8673-8C2817A3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53569C7-4A83-497C-C6F4-79B8EB506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2D164DA-8231-7756-894F-93E45358F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26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3EFA00-0DFB-8A02-32AE-F2359395A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045CC42-76B7-56C2-E421-6AB4AA99F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EEE032D-5868-9364-8530-76DEEC84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F5971C0-42AD-F67F-65A8-1739C8058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272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3017398-C156-D893-F37D-8438CD5E8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E15B19C-66A2-100D-97E6-8B552C83A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A8DAD6E-26DD-5958-DBD7-305D58575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260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426C47-F564-C233-CA22-DA6329E2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CB010FD-74EB-F27D-5CEA-64FFF7FA3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7A874D6-63AE-B425-3BDC-7968273AB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F95576F-9C69-EFAE-D70F-BF4713D0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2869868-A47A-94EB-E7A6-96632B28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5009BC0-F322-549C-10A4-A70F5756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904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3D85B6-8F05-EB56-D7F1-FD76DCA7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EDF1214-E414-57F4-FCC3-AC4D0A6F5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9850B3E-5138-B517-6BA7-965C0CFD0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2A79C80-713C-4335-A1E6-A6FCD7B8D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F1A20EE-5362-B8FF-956B-D35BE513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FC07B5C-AA8E-57E0-1BF9-AB2B15EC1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895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63CAE1C-7B78-1397-F032-6E6CE8CC2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CAD6D41-E09B-34B9-8E57-34AB99AC1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EE3134-B7A8-F01C-CA99-BFCE58C86F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56FA2-FA6A-4F7E-837C-08DEBDB839C8}" type="datetimeFigureOut">
              <a:rPr lang="nb-NO" smtClean="0"/>
              <a:t>30.08.2023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07C90B2-317D-C2EE-0BF9-B72D45AB2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B019111-AE68-E90A-B10C-76ADC9066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9502D-1EFD-4165-B187-E5F328FCFF5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11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3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73F5C35-E11C-86FB-BFA5-814841639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nb-NO" sz="4800">
                <a:solidFill>
                  <a:srgbClr val="FFFFFF"/>
                </a:solidFill>
              </a:rPr>
              <a:t>Tilsyn Arkivverket</a:t>
            </a:r>
            <a:endParaRPr lang="nb-NO" sz="4800" dirty="0">
              <a:solidFill>
                <a:srgbClr val="FFFFFF"/>
              </a:solidFill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8C3322B-F9E9-47E0-584B-D26CBE5D2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nb-NO" i="1" dirty="0"/>
              <a:t>Avvik 1-6 </a:t>
            </a:r>
            <a:r>
              <a:rPr lang="nb-NO" dirty="0"/>
              <a:t>– Oppfølging og handlingsplan 5 års periode</a:t>
            </a:r>
          </a:p>
        </p:txBody>
      </p:sp>
    </p:spTree>
    <p:extLst>
      <p:ext uri="{BB962C8B-B14F-4D97-AF65-F5344CB8AC3E}">
        <p14:creationId xmlns:p14="http://schemas.microsoft.com/office/powerpoint/2010/main" val="414779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CB942BF-5855-B7CC-46C0-BBF72A765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1642969"/>
          </a:xfrm>
        </p:spPr>
        <p:txBody>
          <a:bodyPr anchor="b">
            <a:normAutofit/>
          </a:bodyPr>
          <a:lstStyle/>
          <a:p>
            <a:r>
              <a:rPr lang="nb-NO" sz="4000" dirty="0"/>
              <a:t>Om tilsynet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BF685F-D7F0-32DB-B90E-0E4F7C350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2418409"/>
            <a:ext cx="9688296" cy="3454358"/>
          </a:xfrm>
        </p:spPr>
        <p:txBody>
          <a:bodyPr anchor="t">
            <a:normAutofit/>
          </a:bodyPr>
          <a:lstStyle/>
          <a:p>
            <a:r>
              <a:rPr lang="nb-NO" sz="2000" dirty="0"/>
              <a:t>Arkivverket har gjennomført tilsyn på arkivholdet i kommunen 25. – 27. januar 2022</a:t>
            </a:r>
          </a:p>
          <a:p>
            <a:r>
              <a:rPr lang="nb-NO" sz="2000" dirty="0"/>
              <a:t>Med hjemmel i lov av 4. desember 1999 nr. 126 om arkiv (arkivloven) § 7 c ble det seks pålegg om utbedring, «Endelig tilsynsrapport 25.02.2022»</a:t>
            </a:r>
          </a:p>
          <a:p>
            <a:r>
              <a:rPr lang="nb-NO" sz="2000" dirty="0"/>
              <a:t>Kopi av tilsynsrapport er lagt inn i Statsforvalterens tilsynskalender</a:t>
            </a:r>
          </a:p>
          <a:p>
            <a:r>
              <a:rPr lang="nb-NO" sz="2000" dirty="0"/>
              <a:t>Et svar/en «handlingsplan» fra Nes kommune ble oversendt Arkivverket 25.03.2022, men vi har ikke lukket avvikene og mottok ny purring fra Arkivverket</a:t>
            </a:r>
          </a:p>
          <a:p>
            <a:r>
              <a:rPr lang="nb-NO" sz="2000" dirty="0"/>
              <a:t>Vi har etter dette avholdt et nytt møte med Arkivverket på Teams, 05.06.2023 og fått ny frist for å lukke avvikene innen 8. september 2023</a:t>
            </a:r>
          </a:p>
          <a:p>
            <a:endParaRPr lang="nb-NO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4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776B286-D5EA-7E6A-746A-1D4215F09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nb-NO"/>
              <a:t>Arkivverkets årsrapport 2022</a:t>
            </a:r>
            <a:endParaRPr lang="nb-NO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F200ADA8-9223-711A-F9FA-9A9212BC39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365567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960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6" name="Rectangle 114">
            <a:extLst>
              <a:ext uri="{FF2B5EF4-FFF2-40B4-BE49-F238E27FC236}">
                <a16:creationId xmlns:a16="http://schemas.microsoft.com/office/drawing/2014/main" id="{2E17E911-875F-4DE5-8699-99D9F1805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Freeform: Shape 1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B501C51-3F0F-D3B1-BA1B-95014FC45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b-NO" sz="1900">
                <a:solidFill>
                  <a:srgbClr val="FFFFFF"/>
                </a:solidFill>
              </a:rPr>
              <a:t>Handlingsplan for dokumentasjonsforvaltningen i Nes kommune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621AD1D1-39D6-412B-BCA7-6EDAF22BFC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807" r="36053"/>
          <a:stretch/>
        </p:blipFill>
        <p:spPr>
          <a:xfrm>
            <a:off x="8109502" y="10"/>
            <a:ext cx="4082498" cy="6857990"/>
          </a:xfrm>
          <a:prstGeom prst="rect">
            <a:avLst/>
          </a:prstGeom>
        </p:spPr>
      </p:pic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BDC2B83B-181A-E5CC-D161-9DDD48DAC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083223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5075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E97E9F5-5E68-CF16-C865-D3F2DAF09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nb-NO" sz="5200"/>
              <a:t>Avvik – frist 08.09.2023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B1C990F8-B6D3-6C5A-D208-D408D9343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1360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2527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37">
            <a:extLst>
              <a:ext uri="{FF2B5EF4-FFF2-40B4-BE49-F238E27FC236}">
                <a16:creationId xmlns:a16="http://schemas.microsoft.com/office/drawing/2014/main" id="{85F55C16-BC21-49EF-A4FF-C3155BB93B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6BEEFF1-D6AD-6E9D-E292-8DED298B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0" y="365125"/>
            <a:ext cx="5105398" cy="1952744"/>
          </a:xfrm>
        </p:spPr>
        <p:txBody>
          <a:bodyPr>
            <a:normAutofit/>
          </a:bodyPr>
          <a:lstStyle/>
          <a:p>
            <a:r>
              <a:rPr lang="nb-NO"/>
              <a:t>Pålegg 1:</a:t>
            </a:r>
            <a:br>
              <a:rPr lang="nb-NO"/>
            </a:br>
            <a:r>
              <a:rPr lang="nb-NO"/>
              <a:t>Arkivansvaret</a:t>
            </a:r>
            <a:br>
              <a:rPr lang="nb-NO"/>
            </a:br>
            <a:endParaRPr lang="nb-NO" dirty="0"/>
          </a:p>
        </p:txBody>
      </p:sp>
      <p:sp>
        <p:nvSpPr>
          <p:cNvPr id="43" name="Freeform: Shape 39">
            <a:extLst>
              <a:ext uri="{FF2B5EF4-FFF2-40B4-BE49-F238E27FC236}">
                <a16:creationId xmlns:a16="http://schemas.microsoft.com/office/drawing/2014/main" id="{0C5F069E-AFE6-4825-8945-46F2918A5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6116569" cy="6858000"/>
          </a:xfrm>
          <a:custGeom>
            <a:avLst/>
            <a:gdLst>
              <a:gd name="connsiteX0" fmla="*/ 0 w 6116569"/>
              <a:gd name="connsiteY0" fmla="*/ 0 h 6879321"/>
              <a:gd name="connsiteX1" fmla="*/ 2935851 w 6116569"/>
              <a:gd name="connsiteY1" fmla="*/ 0 h 6879321"/>
              <a:gd name="connsiteX2" fmla="*/ 3238280 w 6116569"/>
              <a:gd name="connsiteY2" fmla="*/ 31980 h 6879321"/>
              <a:gd name="connsiteX3" fmla="*/ 3660541 w 6116569"/>
              <a:gd name="connsiteY3" fmla="*/ 550772 h 6879321"/>
              <a:gd name="connsiteX4" fmla="*/ 3808902 w 6116569"/>
              <a:gd name="connsiteY4" fmla="*/ 589860 h 6879321"/>
              <a:gd name="connsiteX5" fmla="*/ 4413762 w 6116569"/>
              <a:gd name="connsiteY5" fmla="*/ 625393 h 6879321"/>
              <a:gd name="connsiteX6" fmla="*/ 4567830 w 6116569"/>
              <a:gd name="connsiteY6" fmla="*/ 721333 h 6879321"/>
              <a:gd name="connsiteX7" fmla="*/ 4171247 w 6116569"/>
              <a:gd name="connsiteY7" fmla="*/ 792401 h 6879321"/>
              <a:gd name="connsiteX8" fmla="*/ 4376671 w 6116569"/>
              <a:gd name="connsiteY8" fmla="*/ 842148 h 6879321"/>
              <a:gd name="connsiteX9" fmla="*/ 4527887 w 6116569"/>
              <a:gd name="connsiteY9" fmla="*/ 813722 h 6879321"/>
              <a:gd name="connsiteX10" fmla="*/ 4633452 w 6116569"/>
              <a:gd name="connsiteY10" fmla="*/ 799508 h 6879321"/>
              <a:gd name="connsiteX11" fmla="*/ 4947293 w 6116569"/>
              <a:gd name="connsiteY11" fmla="*/ 870576 h 6879321"/>
              <a:gd name="connsiteX12" fmla="*/ 5263988 w 6116569"/>
              <a:gd name="connsiteY12" fmla="*/ 820828 h 6879321"/>
              <a:gd name="connsiteX13" fmla="*/ 5249723 w 6116569"/>
              <a:gd name="connsiteY13" fmla="*/ 895449 h 6879321"/>
              <a:gd name="connsiteX14" fmla="*/ 4744723 w 6116569"/>
              <a:gd name="connsiteY14" fmla="*/ 1197485 h 6879321"/>
              <a:gd name="connsiteX15" fmla="*/ 4767548 w 6116569"/>
              <a:gd name="connsiteY15" fmla="*/ 1346727 h 6879321"/>
              <a:gd name="connsiteX16" fmla="*/ 4539299 w 6116569"/>
              <a:gd name="connsiteY16" fmla="*/ 1421348 h 6879321"/>
              <a:gd name="connsiteX17" fmla="*/ 4607773 w 6116569"/>
              <a:gd name="connsiteY17" fmla="*/ 1485309 h 6879321"/>
              <a:gd name="connsiteX18" fmla="*/ 4579242 w 6116569"/>
              <a:gd name="connsiteY18" fmla="*/ 1535055 h 6879321"/>
              <a:gd name="connsiteX19" fmla="*/ 5278255 w 6116569"/>
              <a:gd name="connsiteY19" fmla="*/ 1609676 h 6879321"/>
              <a:gd name="connsiteX20" fmla="*/ 5771843 w 6116569"/>
              <a:gd name="connsiteY20" fmla="*/ 1630997 h 6879321"/>
              <a:gd name="connsiteX21" fmla="*/ 6105656 w 6116569"/>
              <a:gd name="connsiteY21" fmla="*/ 1748257 h 6879321"/>
              <a:gd name="connsiteX22" fmla="*/ 5691955 w 6116569"/>
              <a:gd name="connsiteY22" fmla="*/ 2167555 h 6879321"/>
              <a:gd name="connsiteX23" fmla="*/ 5475118 w 6116569"/>
              <a:gd name="connsiteY23" fmla="*/ 2348776 h 6879321"/>
              <a:gd name="connsiteX24" fmla="*/ 5826051 w 6116569"/>
              <a:gd name="connsiteY24" fmla="*/ 2291922 h 6879321"/>
              <a:gd name="connsiteX25" fmla="*/ 5552153 w 6116569"/>
              <a:gd name="connsiteY25" fmla="*/ 2597513 h 6879321"/>
              <a:gd name="connsiteX26" fmla="*/ 5603508 w 6116569"/>
              <a:gd name="connsiteY26" fmla="*/ 2647260 h 6879321"/>
              <a:gd name="connsiteX27" fmla="*/ 5700515 w 6116569"/>
              <a:gd name="connsiteY27" fmla="*/ 2679240 h 6879321"/>
              <a:gd name="connsiteX28" fmla="*/ 5246870 w 6116569"/>
              <a:gd name="connsiteY28" fmla="*/ 2888889 h 6879321"/>
              <a:gd name="connsiteX29" fmla="*/ 4836022 w 6116569"/>
              <a:gd name="connsiteY29" fmla="*/ 3169605 h 6879321"/>
              <a:gd name="connsiteX30" fmla="*/ 4736163 w 6116569"/>
              <a:gd name="connsiteY30" fmla="*/ 3233565 h 6879321"/>
              <a:gd name="connsiteX31" fmla="*/ 4853141 w 6116569"/>
              <a:gd name="connsiteY31" fmla="*/ 3233565 h 6879321"/>
              <a:gd name="connsiteX32" fmla="*/ 4944440 w 6116569"/>
              <a:gd name="connsiteY32" fmla="*/ 3226459 h 6879321"/>
              <a:gd name="connsiteX33" fmla="*/ 5109921 w 6116569"/>
              <a:gd name="connsiteY33" fmla="*/ 3283313 h 6879321"/>
              <a:gd name="connsiteX34" fmla="*/ 5694809 w 6116569"/>
              <a:gd name="connsiteY34" fmla="*/ 3141178 h 6879321"/>
              <a:gd name="connsiteX35" fmla="*/ 5566419 w 6116569"/>
              <a:gd name="connsiteY35" fmla="*/ 3301079 h 6879321"/>
              <a:gd name="connsiteX36" fmla="*/ 5415203 w 6116569"/>
              <a:gd name="connsiteY36" fmla="*/ 3397020 h 6879321"/>
              <a:gd name="connsiteX37" fmla="*/ 5612068 w 6116569"/>
              <a:gd name="connsiteY37" fmla="*/ 3432554 h 6879321"/>
              <a:gd name="connsiteX38" fmla="*/ 5206927 w 6116569"/>
              <a:gd name="connsiteY38" fmla="*/ 3599562 h 6879321"/>
              <a:gd name="connsiteX39" fmla="*/ 5301079 w 6116569"/>
              <a:gd name="connsiteY39" fmla="*/ 3723930 h 6879321"/>
              <a:gd name="connsiteX40" fmla="*/ 4507915 w 6116569"/>
              <a:gd name="connsiteY40" fmla="*/ 4306683 h 6879321"/>
              <a:gd name="connsiteX41" fmla="*/ 3982942 w 6116569"/>
              <a:gd name="connsiteY41" fmla="*/ 4587399 h 6879321"/>
              <a:gd name="connsiteX42" fmla="*/ 4185513 w 6116569"/>
              <a:gd name="connsiteY42" fmla="*/ 4541205 h 6879321"/>
              <a:gd name="connsiteX43" fmla="*/ 5212633 w 6116569"/>
              <a:gd name="connsiteY43" fmla="*/ 4455924 h 6879321"/>
              <a:gd name="connsiteX44" fmla="*/ 5312492 w 6116569"/>
              <a:gd name="connsiteY44" fmla="*/ 4473691 h 6879321"/>
              <a:gd name="connsiteX45" fmla="*/ 4596361 w 6116569"/>
              <a:gd name="connsiteY45" fmla="*/ 4818368 h 6879321"/>
              <a:gd name="connsiteX46" fmla="*/ 4873113 w 6116569"/>
              <a:gd name="connsiteY46" fmla="*/ 4885882 h 6879321"/>
              <a:gd name="connsiteX47" fmla="*/ 4935881 w 6116569"/>
              <a:gd name="connsiteY47" fmla="*/ 4914309 h 6879321"/>
              <a:gd name="connsiteX48" fmla="*/ 4873113 w 6116569"/>
              <a:gd name="connsiteY48" fmla="*/ 5003143 h 6879321"/>
              <a:gd name="connsiteX49" fmla="*/ 4721898 w 6116569"/>
              <a:gd name="connsiteY49" fmla="*/ 5095530 h 6879321"/>
              <a:gd name="connsiteX50" fmla="*/ 5132745 w 6116569"/>
              <a:gd name="connsiteY50" fmla="*/ 4949842 h 6879321"/>
              <a:gd name="connsiteX51" fmla="*/ 5101362 w 6116569"/>
              <a:gd name="connsiteY51" fmla="*/ 5081317 h 6879321"/>
              <a:gd name="connsiteX52" fmla="*/ 5138452 w 6116569"/>
              <a:gd name="connsiteY52" fmla="*/ 5198578 h 6879321"/>
              <a:gd name="connsiteX53" fmla="*/ 4904497 w 6116569"/>
              <a:gd name="connsiteY53" fmla="*/ 5362033 h 6879321"/>
              <a:gd name="connsiteX54" fmla="*/ 4579242 w 6116569"/>
              <a:gd name="connsiteY54" fmla="*/ 5674729 h 6879321"/>
              <a:gd name="connsiteX55" fmla="*/ 4253988 w 6116569"/>
              <a:gd name="connsiteY55" fmla="*/ 5884379 h 6879321"/>
              <a:gd name="connsiteX56" fmla="*/ 3985795 w 6116569"/>
              <a:gd name="connsiteY56" fmla="*/ 6069153 h 6879321"/>
              <a:gd name="connsiteX57" fmla="*/ 4231163 w 6116569"/>
              <a:gd name="connsiteY57" fmla="*/ 6030066 h 6879321"/>
              <a:gd name="connsiteX58" fmla="*/ 3814609 w 6116569"/>
              <a:gd name="connsiteY58" fmla="*/ 6317889 h 6879321"/>
              <a:gd name="connsiteX59" fmla="*/ 3751840 w 6116569"/>
              <a:gd name="connsiteY59" fmla="*/ 6339209 h 6879321"/>
              <a:gd name="connsiteX60" fmla="*/ 3089919 w 6116569"/>
              <a:gd name="connsiteY60" fmla="*/ 6563071 h 6879321"/>
              <a:gd name="connsiteX61" fmla="*/ 2961529 w 6116569"/>
              <a:gd name="connsiteY61" fmla="*/ 6662566 h 6879321"/>
              <a:gd name="connsiteX62" fmla="*/ 3107038 w 6116569"/>
              <a:gd name="connsiteY62" fmla="*/ 6673226 h 6879321"/>
              <a:gd name="connsiteX63" fmla="*/ 3594919 w 6116569"/>
              <a:gd name="connsiteY63" fmla="*/ 6591499 h 6879321"/>
              <a:gd name="connsiteX64" fmla="*/ 3261106 w 6116569"/>
              <a:gd name="connsiteY64" fmla="*/ 6726527 h 6879321"/>
              <a:gd name="connsiteX65" fmla="*/ 3620597 w 6116569"/>
              <a:gd name="connsiteY65" fmla="*/ 6740740 h 6879321"/>
              <a:gd name="connsiteX66" fmla="*/ 3703337 w 6116569"/>
              <a:gd name="connsiteY66" fmla="*/ 6826020 h 6879321"/>
              <a:gd name="connsiteX67" fmla="*/ 3689072 w 6116569"/>
              <a:gd name="connsiteY67" fmla="*/ 6879321 h 6879321"/>
              <a:gd name="connsiteX68" fmla="*/ 0 w 6116569"/>
              <a:gd name="connsiteY68" fmla="*/ 6879321 h 687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Møte">
            <a:extLst>
              <a:ext uri="{FF2B5EF4-FFF2-40B4-BE49-F238E27FC236}">
                <a16:creationId xmlns:a16="http://schemas.microsoft.com/office/drawing/2014/main" id="{D0D08CE5-12B9-EF68-DDBE-7201F69784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134" y="1918107"/>
            <a:ext cx="3195204" cy="3195204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5333455-31CC-019D-1A0B-7BB427B13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8400" y="2497257"/>
            <a:ext cx="5105398" cy="3679705"/>
          </a:xfrm>
        </p:spPr>
        <p:txBody>
          <a:bodyPr>
            <a:normAutofit/>
          </a:bodyPr>
          <a:lstStyle/>
          <a:p>
            <a:r>
              <a:rPr lang="nb-NO" sz="1400" dirty="0"/>
              <a:t>Arkivansvaret må dokumenteres</a:t>
            </a:r>
            <a:br>
              <a:rPr lang="nb-NO" sz="1400" dirty="0"/>
            </a:br>
            <a:r>
              <a:rPr lang="nb-NO" sz="1400" dirty="0"/>
              <a:t>- dette gjelder særlig for samarbeidet mellom arkivtjenesten og fagenhetene</a:t>
            </a:r>
            <a:br>
              <a:rPr lang="nb-NO" sz="1400" dirty="0"/>
            </a:br>
            <a:r>
              <a:rPr lang="nb-NO" sz="1400" dirty="0"/>
              <a:t>- interkommunale samarbeid</a:t>
            </a:r>
            <a:br>
              <a:rPr lang="nb-NO" sz="1400" dirty="0"/>
            </a:br>
            <a:endParaRPr lang="nb-NO" sz="1400" dirty="0"/>
          </a:p>
          <a:p>
            <a:pPr marL="0" indent="0" algn="l">
              <a:buNone/>
            </a:pPr>
            <a:r>
              <a:rPr lang="nb-NO" sz="1400" dirty="0">
                <a:solidFill>
                  <a:srgbClr val="0070C0"/>
                </a:solidFill>
              </a:rPr>
              <a:t>Fra arkivloven: </a:t>
            </a:r>
            <a:r>
              <a:rPr lang="nb-NO" sz="1050" b="1" i="0" dirty="0">
                <a:solidFill>
                  <a:srgbClr val="4A0D17"/>
                </a:solidFill>
                <a:effectLst/>
                <a:latin typeface="Helvetica Neue"/>
              </a:rPr>
              <a:t>Kapittel II. </a:t>
            </a:r>
            <a:r>
              <a:rPr lang="nb-NO" sz="1050" b="1" i="0" dirty="0" err="1">
                <a:solidFill>
                  <a:srgbClr val="4A0D17"/>
                </a:solidFill>
                <a:effectLst/>
                <a:latin typeface="Helvetica Neue"/>
              </a:rPr>
              <a:t>Offentlege</a:t>
            </a:r>
            <a:r>
              <a:rPr lang="nb-NO" sz="1050" b="1" i="0" dirty="0">
                <a:solidFill>
                  <a:srgbClr val="4A0D17"/>
                </a:solidFill>
                <a:effectLst/>
                <a:latin typeface="Helvetica Neue"/>
              </a:rPr>
              <a:t> arkiv</a:t>
            </a:r>
            <a:br>
              <a:rPr lang="nb-NO" sz="1400" dirty="0">
                <a:solidFill>
                  <a:srgbClr val="0070C0"/>
                </a:solidFill>
              </a:rPr>
            </a:br>
            <a:r>
              <a:rPr lang="nn-NO" sz="1400" b="1" i="0" dirty="0">
                <a:solidFill>
                  <a:srgbClr val="0070C0"/>
                </a:solidFill>
                <a:effectLst/>
                <a:latin typeface="Helvetica Neue"/>
              </a:rPr>
              <a:t>§ 6.</a:t>
            </a:r>
            <a:r>
              <a:rPr lang="nn-NO" sz="1400" b="1" i="1" dirty="0">
                <a:solidFill>
                  <a:srgbClr val="0070C0"/>
                </a:solidFill>
                <a:effectLst/>
                <a:latin typeface="Helvetica Neue"/>
              </a:rPr>
              <a:t>Arkivansvaret.</a:t>
            </a:r>
            <a:endParaRPr lang="nn-NO" sz="1400" b="0" i="0" dirty="0">
              <a:solidFill>
                <a:srgbClr val="0070C0"/>
              </a:solidFill>
              <a:effectLst/>
              <a:latin typeface="Helvetica Neue"/>
            </a:endParaRPr>
          </a:p>
          <a:p>
            <a:pPr marL="0" indent="0">
              <a:buNone/>
            </a:pPr>
            <a:r>
              <a:rPr lang="nn-NO" sz="1400" b="0" i="0" dirty="0">
                <a:solidFill>
                  <a:srgbClr val="0070C0"/>
                </a:solidFill>
                <a:effectLst/>
                <a:latin typeface="Helvetica Neue"/>
              </a:rPr>
              <a:t>Offentlege organ pliktar å ha arkiv, og desse skal vera ordna og innretta slik at dokumenta er tryggja som informasjonskjelder for samtid og ettertid.</a:t>
            </a:r>
          </a:p>
          <a:p>
            <a:endParaRPr lang="nb-NO" sz="1400" dirty="0"/>
          </a:p>
          <a:p>
            <a:r>
              <a:rPr lang="nb-NO" sz="1400" dirty="0"/>
              <a:t>Delegeringsreglement må ferdigstilles</a:t>
            </a:r>
          </a:p>
          <a:p>
            <a:r>
              <a:rPr lang="nb-NO" sz="1400" dirty="0"/>
              <a:t>Internkontroll må etableres (Samsvar?)</a:t>
            </a:r>
            <a:br>
              <a:rPr lang="nb-NO" sz="1400" dirty="0"/>
            </a:br>
            <a:r>
              <a:rPr lang="nb-NO" sz="1400" dirty="0"/>
              <a:t>- arkivplan</a:t>
            </a:r>
            <a:br>
              <a:rPr lang="nb-NO" sz="1400" dirty="0"/>
            </a:br>
            <a:r>
              <a:rPr lang="nb-NO" sz="1400" dirty="0"/>
              <a:t>- </a:t>
            </a:r>
            <a:r>
              <a:rPr lang="nb-NO" sz="1400" dirty="0" err="1"/>
              <a:t>websak</a:t>
            </a:r>
            <a:r>
              <a:rPr lang="nb-NO" sz="1400" dirty="0"/>
              <a:t> (integrasjon?)</a:t>
            </a:r>
          </a:p>
          <a:p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5958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967A23E-3EDE-0E5D-39CE-9AA9147D9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nb-NO">
                <a:solidFill>
                  <a:schemeClr val="tx1">
                    <a:lumMod val="85000"/>
                    <a:lumOff val="15000"/>
                  </a:schemeClr>
                </a:solidFill>
              </a:rPr>
              <a:t>Foreløpige resultater</a:t>
            </a:r>
          </a:p>
        </p:txBody>
      </p:sp>
      <p:sp>
        <p:nvSpPr>
          <p:cNvPr id="42" name="Plassholder for innhold 2">
            <a:extLst>
              <a:ext uri="{FF2B5EF4-FFF2-40B4-BE49-F238E27FC236}">
                <a16:creationId xmlns:a16="http://schemas.microsoft.com/office/drawing/2014/main" id="{271890C2-75B0-F00C-6C38-A52CFF887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 ser allerede resultater av arbeidet med å lukke avvikene</a:t>
            </a:r>
          </a:p>
          <a:p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Nes kommune har to store arkivlokaler med all papirdokumentasjon som er produsert opp i gjennom tidene (helt fra 1700-tallet</a:t>
            </a:r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) – på </a:t>
            </a:r>
            <a:r>
              <a:rPr lang="nb-NO" sz="1900" dirty="0" err="1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Runni</a:t>
            </a:r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 og Rådhuset</a:t>
            </a:r>
          </a:p>
          <a:p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Arkiv Øst – Nes kommunes arkivdepot har i samarbeid med fagleder Dokumentsenter pakket ned og transportert mye av arkivmateriale fra </a:t>
            </a:r>
            <a:r>
              <a:rPr lang="nb-NO" sz="1900" dirty="0" err="1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Runni</a:t>
            </a:r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 for riktig behandling (sanering) og oppbevaring i deres lokaler i Sarpsborg</a:t>
            </a:r>
          </a:p>
          <a:p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Dette arbeidet vil ha stort fokus fremover og vi prioriterer dette ved siden av driftsoppgaver og prosjekter</a:t>
            </a:r>
          </a:p>
          <a:p>
            <a:r>
              <a:rPr lang="nb-NO" sz="19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Arkivplanen oppdateres daglig med informasjon, og den er nå søkbar og tilgjengelig på nett</a:t>
            </a:r>
            <a:endParaRPr lang="nb-NO" sz="1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5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5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: Shape 37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39D3260-9E32-740A-F219-38DF03170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Lukke avvikene</a:t>
            </a:r>
            <a:br>
              <a:rPr lang="nb-NO">
                <a:solidFill>
                  <a:srgbClr val="FFFFFF"/>
                </a:solidFill>
              </a:rPr>
            </a:br>
            <a:r>
              <a:rPr lang="nb-NO">
                <a:solidFill>
                  <a:srgbClr val="FFFFFF"/>
                </a:solidFill>
              </a:rPr>
              <a:t>og arbeid videre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DC760684-9AC2-3D01-3550-F3651A2323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411839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6360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37791AF-6F71-B3E0-D937-FB55EC3B8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nb-NO" sz="2100" dirty="0"/>
              <a:t>Dokumentasjonsforvaltning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595FD45-6A35-0B15-A5A9-1118F3D63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 fontScale="92500" lnSpcReduction="10000"/>
          </a:bodyPr>
          <a:lstStyle/>
          <a:p>
            <a:r>
              <a:rPr lang="nb-NO" sz="2400" dirty="0"/>
              <a:t>Dokumentsenteret vil jobbe med en handlingsplan fremover</a:t>
            </a:r>
          </a:p>
          <a:p>
            <a:r>
              <a:rPr lang="nb-NO" sz="2400" dirty="0"/>
              <a:t>Vi ønsker å løfte dokumentasjonsforvaltning i kommunen</a:t>
            </a:r>
          </a:p>
          <a:p>
            <a:r>
              <a:rPr lang="nb-NO" sz="2400" dirty="0"/>
              <a:t>Det vil være behov for endringer, og vi vil benytte oss av teknologi som forenkler hverdagen til Dokumentsenteret og den enkelte bruker</a:t>
            </a:r>
          </a:p>
          <a:p>
            <a:r>
              <a:rPr lang="nb-NO" sz="2400" dirty="0"/>
              <a:t>Viktig å tenke åpenhet og synliggjøre dokumentasjon for innbyggeren og næringslivet</a:t>
            </a:r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656899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642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Helvetica Neue</vt:lpstr>
      <vt:lpstr>Office-tema</vt:lpstr>
      <vt:lpstr>Tilsyn Arkivverket</vt:lpstr>
      <vt:lpstr>Om tilsynet</vt:lpstr>
      <vt:lpstr>Arkivverkets årsrapport 2022</vt:lpstr>
      <vt:lpstr>Handlingsplan for dokumentasjonsforvaltningen i Nes kommune</vt:lpstr>
      <vt:lpstr>Avvik – frist 08.09.2023</vt:lpstr>
      <vt:lpstr>Pålegg 1: Arkivansvaret </vt:lpstr>
      <vt:lpstr>Foreløpige resultater</vt:lpstr>
      <vt:lpstr>Lukke avvikene og arbeid videre</vt:lpstr>
      <vt:lpstr>Dokumentasjonsforvaltning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Tilsyn Arkivverket</dc:title>
  <dc:creator>Kristin Skjerstad</dc:creator>
  <cp:lastModifiedBy>Kristin Skjerstad</cp:lastModifiedBy>
  <cp:revision>55</cp:revision>
  <dcterms:created xsi:type="dcterms:W3CDTF">2023-08-22T20:09:45Z</dcterms:created>
  <dcterms:modified xsi:type="dcterms:W3CDTF">2023-08-30T08:53:23Z</dcterms:modified>
</cp:coreProperties>
</file>